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9" r:id="rId3"/>
    <p:sldId id="273" r:id="rId4"/>
    <p:sldId id="304" r:id="rId5"/>
    <p:sldId id="282" r:id="rId6"/>
    <p:sldId id="272" r:id="rId7"/>
    <p:sldId id="258" r:id="rId8"/>
    <p:sldId id="276" r:id="rId9"/>
    <p:sldId id="271" r:id="rId10"/>
    <p:sldId id="292" r:id="rId11"/>
    <p:sldId id="290" r:id="rId12"/>
    <p:sldId id="298" r:id="rId13"/>
    <p:sldId id="278" r:id="rId14"/>
    <p:sldId id="275" r:id="rId15"/>
    <p:sldId id="295" r:id="rId16"/>
    <p:sldId id="284" r:id="rId17"/>
    <p:sldId id="283" r:id="rId18"/>
    <p:sldId id="299" r:id="rId19"/>
    <p:sldId id="267" r:id="rId20"/>
    <p:sldId id="262" r:id="rId21"/>
    <p:sldId id="266" r:id="rId22"/>
    <p:sldId id="264" r:id="rId23"/>
    <p:sldId id="277" r:id="rId24"/>
    <p:sldId id="261" r:id="rId25"/>
    <p:sldId id="307" r:id="rId26"/>
    <p:sldId id="289" r:id="rId27"/>
    <p:sldId id="300" r:id="rId28"/>
    <p:sldId id="288" r:id="rId29"/>
    <p:sldId id="302" r:id="rId30"/>
    <p:sldId id="286" r:id="rId31"/>
    <p:sldId id="287" r:id="rId32"/>
    <p:sldId id="274" r:id="rId33"/>
    <p:sldId id="297" r:id="rId34"/>
    <p:sldId id="279" r:id="rId35"/>
    <p:sldId id="270" r:id="rId36"/>
    <p:sldId id="280" r:id="rId37"/>
    <p:sldId id="281" r:id="rId38"/>
    <p:sldId id="293" r:id="rId39"/>
    <p:sldId id="294" r:id="rId40"/>
    <p:sldId id="291" r:id="rId41"/>
    <p:sldId id="305" r:id="rId42"/>
    <p:sldId id="259" r:id="rId43"/>
    <p:sldId id="30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an Sadigova" initials="LS" lastIdx="1" clrIdx="0">
    <p:extLst>
      <p:ext uri="{19B8F6BF-5375-455C-9EA6-DF929625EA0E}">
        <p15:presenceInfo xmlns:p15="http://schemas.microsoft.com/office/powerpoint/2012/main" userId="3d37513fd2edab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16" autoAdjust="0"/>
  </p:normalViewPr>
  <p:slideViewPr>
    <p:cSldViewPr snapToGrid="0">
      <p:cViewPr varScale="1">
        <p:scale>
          <a:sx n="119" d="100"/>
          <a:sy n="119" d="100"/>
        </p:scale>
        <p:origin x="16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3/31/2023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3F175A-0669-4F87-BF65-5E36A40FE062}"/>
              </a:ext>
            </a:extLst>
          </p:cNvPr>
          <p:cNvSpPr>
            <a:spLocks noGrp="1"/>
          </p:cNvSpPr>
          <p:nvPr>
            <p:ph type="ctrTitle"/>
          </p:nvPr>
        </p:nvSpPr>
        <p:spPr>
          <a:xfrm>
            <a:off x="684212" y="512748"/>
            <a:ext cx="9211818" cy="2409914"/>
          </a:xfrm>
        </p:spPr>
        <p:txBody>
          <a:bodyPr>
            <a:normAutofit fontScale="90000"/>
          </a:bodyPr>
          <a:lstStyle/>
          <a:p>
            <a:br>
              <a:rPr lang="az-Latn-AZ" dirty="0"/>
            </a:br>
            <a:br>
              <a:rPr lang="az-Latn-AZ" dirty="0"/>
            </a:br>
            <a:br>
              <a:rPr lang="az-Latn-AZ" dirty="0"/>
            </a:br>
            <a:br>
              <a:rPr lang="az-Latn-AZ" dirty="0"/>
            </a:br>
            <a:br>
              <a:rPr lang="az-Latn-AZ" cap="none" dirty="0">
                <a:ln w="0"/>
                <a:solidFill>
                  <a:schemeClr val="accent1"/>
                </a:solidFill>
                <a:effectLst>
                  <a:outerShdw blurRad="38100" dist="25400" dir="5400000" algn="ctr" rotWithShape="0">
                    <a:srgbClr val="6E747A">
                      <a:alpha val="43000"/>
                    </a:srgbClr>
                  </a:outerShdw>
                </a:effectLst>
              </a:rPr>
            </a:br>
            <a:r>
              <a:rPr lang="az-Latn-AZ" sz="5300" cap="none" dirty="0">
                <a:ln w="0"/>
                <a:solidFill>
                  <a:schemeClr val="accent1"/>
                </a:solidFill>
                <a:effectLst>
                  <a:outerShdw blurRad="38100" dist="25400" dir="5400000" algn="ctr" rotWithShape="0">
                    <a:srgbClr val="6E747A">
                      <a:alpha val="43000"/>
                    </a:srgbClr>
                  </a:outerShdw>
                </a:effectLst>
              </a:rPr>
              <a:t>DÖŞ QƏFƏSİNDƏ AĞRI:İLKİN DƏYƏRLƏNDİRMƏ</a:t>
            </a:r>
            <a:r>
              <a:rPr lang="en-US" sz="5300" cap="none" dirty="0">
                <a:ln w="0"/>
                <a:solidFill>
                  <a:schemeClr val="accent1"/>
                </a:solidFill>
                <a:effectLst>
                  <a:outerShdw blurRad="38100" dist="25400" dir="5400000" algn="ctr" rotWithShape="0">
                    <a:srgbClr val="6E747A">
                      <a:alpha val="43000"/>
                    </a:srgbClr>
                  </a:outerShdw>
                </a:effectLst>
              </a:rPr>
              <a:t>,</a:t>
            </a:r>
            <a:r>
              <a:rPr lang="az-Latn-AZ" sz="5300" cap="none" dirty="0">
                <a:ln w="0"/>
                <a:solidFill>
                  <a:schemeClr val="accent1"/>
                </a:solidFill>
                <a:effectLst>
                  <a:outerShdw blurRad="38100" dist="25400" dir="5400000" algn="ctr" rotWithShape="0">
                    <a:srgbClr val="6E747A">
                      <a:alpha val="43000"/>
                    </a:srgbClr>
                  </a:outerShdw>
                </a:effectLst>
              </a:rPr>
              <a:t> TRİAJ</a:t>
            </a:r>
            <a:endParaRPr lang="az-Latn-AZ" sz="5300" dirty="0">
              <a:solidFill>
                <a:schemeClr val="bg2"/>
              </a:solidFill>
            </a:endParaRPr>
          </a:p>
        </p:txBody>
      </p:sp>
      <p:sp>
        <p:nvSpPr>
          <p:cNvPr id="3" name="Подзаголовок 2">
            <a:extLst>
              <a:ext uri="{FF2B5EF4-FFF2-40B4-BE49-F238E27FC236}">
                <a16:creationId xmlns:a16="http://schemas.microsoft.com/office/drawing/2014/main" id="{4F11882F-8590-4364-8459-398FC5DADBC5}"/>
              </a:ext>
            </a:extLst>
          </p:cNvPr>
          <p:cNvSpPr>
            <a:spLocks noGrp="1"/>
          </p:cNvSpPr>
          <p:nvPr>
            <p:ph type="subTitle" idx="1"/>
          </p:nvPr>
        </p:nvSpPr>
        <p:spPr>
          <a:xfrm>
            <a:off x="3846156" y="4224868"/>
            <a:ext cx="6400800" cy="1947333"/>
          </a:xfrm>
        </p:spPr>
        <p:txBody>
          <a:bodyPr>
            <a:normAutofit/>
          </a:bodyPr>
          <a:lstStyle/>
          <a:p>
            <a:r>
              <a:rPr lang="az-Latn-AZ" sz="3200" dirty="0">
                <a:ln w="0"/>
                <a:solidFill>
                  <a:schemeClr val="accent1"/>
                </a:solidFill>
              </a:rPr>
              <a:t>Dr.SADIQOV TOFİQ</a:t>
            </a:r>
          </a:p>
          <a:p>
            <a:r>
              <a:rPr lang="az-Latn-AZ" sz="3200" dirty="0">
                <a:ln w="0"/>
                <a:solidFill>
                  <a:schemeClr val="accent1"/>
                </a:solidFill>
              </a:rPr>
              <a:t>KLİNİKİ TİBBİ MƏRKƏZ  </a:t>
            </a:r>
          </a:p>
        </p:txBody>
      </p:sp>
      <p:pic>
        <p:nvPicPr>
          <p:cNvPr id="4" name="Рисунок 3">
            <a:extLst>
              <a:ext uri="{FF2B5EF4-FFF2-40B4-BE49-F238E27FC236}">
                <a16:creationId xmlns:a16="http://schemas.microsoft.com/office/drawing/2014/main" id="{540B1418-23CE-4784-B0B1-37C8A89061F1}"/>
              </a:ext>
            </a:extLst>
          </p:cNvPr>
          <p:cNvPicPr>
            <a:picLocks noChangeAspect="1"/>
          </p:cNvPicPr>
          <p:nvPr/>
        </p:nvPicPr>
        <p:blipFill>
          <a:blip r:embed="rId2"/>
          <a:stretch>
            <a:fillRect/>
          </a:stretch>
        </p:blipFill>
        <p:spPr>
          <a:xfrm>
            <a:off x="10591801" y="5322719"/>
            <a:ext cx="1447799" cy="1447799"/>
          </a:xfrm>
          <a:prstGeom prst="rect">
            <a:avLst/>
          </a:prstGeom>
        </p:spPr>
      </p:pic>
    </p:spTree>
    <p:extLst>
      <p:ext uri="{BB962C8B-B14F-4D97-AF65-F5344CB8AC3E}">
        <p14:creationId xmlns:p14="http://schemas.microsoft.com/office/powerpoint/2010/main" val="3984651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KKS</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8"/>
            <a:ext cx="12041024" cy="4545352"/>
          </a:xfrm>
        </p:spPr>
        <p:txBody>
          <a:bodyPr/>
          <a:lstStyle/>
          <a:p>
            <a:r>
              <a:rPr lang="az-Latn-AZ" dirty="0"/>
              <a:t>    </a:t>
            </a:r>
          </a:p>
        </p:txBody>
      </p:sp>
      <p:sp>
        <p:nvSpPr>
          <p:cNvPr id="6" name="TextBox 5">
            <a:extLst>
              <a:ext uri="{FF2B5EF4-FFF2-40B4-BE49-F238E27FC236}">
                <a16:creationId xmlns:a16="http://schemas.microsoft.com/office/drawing/2014/main" id="{9AB73161-5BF2-459A-87EB-1903073242A2}"/>
              </a:ext>
            </a:extLst>
          </p:cNvPr>
          <p:cNvSpPr txBox="1"/>
          <p:nvPr/>
        </p:nvSpPr>
        <p:spPr>
          <a:xfrm>
            <a:off x="863125" y="2163097"/>
            <a:ext cx="10101129" cy="3785652"/>
          </a:xfrm>
          <a:prstGeom prst="rect">
            <a:avLst/>
          </a:prstGeom>
          <a:noFill/>
        </p:spPr>
        <p:txBody>
          <a:bodyPr wrap="square">
            <a:spAutoFit/>
          </a:bodyPr>
          <a:lstStyle/>
          <a:p>
            <a:r>
              <a:rPr lang="az-Latn-AZ" sz="2800" dirty="0">
                <a:ln w="0"/>
                <a:solidFill>
                  <a:schemeClr val="accent1"/>
                </a:solidFill>
                <a:effectLst>
                  <a:outerShdw blurRad="38100" dist="25400" dir="5400000" algn="ctr" rotWithShape="0">
                    <a:srgbClr val="6E747A">
                      <a:alpha val="43000"/>
                    </a:srgbClr>
                  </a:outerShdw>
                </a:effectLst>
              </a:rPr>
              <a:t>Əksər xəstələrdə ürək səbəbi olmasa da, bütün xəstələrin qiymətləndirilməsi həyati təhlükəsi olan səbəblərin erkən aşkarlanmasına və ya istisna edilməsinə yönəldilməlidir</a:t>
            </a:r>
          </a:p>
          <a:p>
            <a:r>
              <a:rPr lang="az-Latn-AZ" sz="2800" dirty="0">
                <a:ln w="0"/>
                <a:solidFill>
                  <a:schemeClr val="accent1"/>
                </a:solidFill>
                <a:effectLst>
                  <a:outerShdw blurRad="38100" dist="25400" dir="5400000" algn="ctr" rotWithShape="0">
                    <a:srgbClr val="6E747A">
                      <a:alpha val="43000"/>
                    </a:srgbClr>
                  </a:outerShdw>
                </a:effectLst>
              </a:rPr>
              <a:t>                         </a:t>
            </a:r>
          </a:p>
          <a:p>
            <a:r>
              <a:rPr lang="az-Latn-AZ" sz="3200" dirty="0">
                <a:ln w="0"/>
                <a:solidFill>
                  <a:schemeClr val="accent1"/>
                </a:solidFill>
                <a:effectLst>
                  <a:outerShdw blurRad="38100" dist="25400" dir="5400000" algn="ctr" rotWithShape="0">
                    <a:srgbClr val="6E747A">
                      <a:alpha val="43000"/>
                    </a:srgbClr>
                  </a:outerShdw>
                </a:effectLst>
              </a:rPr>
              <a:t>                    Kəskin Koronar Sindrom</a:t>
            </a:r>
          </a:p>
          <a:p>
            <a:r>
              <a:rPr lang="az-Latn-AZ" sz="2400" dirty="0">
                <a:ln w="0"/>
                <a:solidFill>
                  <a:schemeClr val="accent1"/>
                </a:solidFill>
                <a:effectLst>
                  <a:outerShdw blurRad="38100" dist="25400" dir="5400000" algn="ctr" rotWithShape="0">
                    <a:srgbClr val="6E747A">
                      <a:alpha val="43000"/>
                    </a:srgbClr>
                  </a:outerShdw>
                </a:effectLst>
              </a:rPr>
              <a:t>              </a:t>
            </a:r>
          </a:p>
          <a:p>
            <a:r>
              <a:rPr lang="az-Latn-AZ" sz="2400" dirty="0">
                <a:ln w="0"/>
                <a:solidFill>
                  <a:schemeClr val="accent1"/>
                </a:solidFill>
                <a:effectLst>
                  <a:outerShdw blurRad="38100" dist="25400" dir="5400000" algn="ctr" rotWithShape="0">
                    <a:srgbClr val="6E747A">
                      <a:alpha val="43000"/>
                    </a:srgbClr>
                  </a:outerShdw>
                </a:effectLst>
              </a:rPr>
              <a:t>                               -</a:t>
            </a:r>
            <a:r>
              <a:rPr lang="az-Latn-AZ" sz="2400" dirty="0">
                <a:ln w="0"/>
                <a:solidFill>
                  <a:schemeClr val="accent1"/>
                </a:solidFill>
                <a:effectLst>
                  <a:outerShdw blurRad="38100" dist="38100" dir="2700000" algn="tl">
                    <a:srgbClr val="000000">
                      <a:alpha val="43137"/>
                    </a:srgbClr>
                  </a:outerShdw>
                </a:effectLst>
              </a:rPr>
              <a:t>STEMİ</a:t>
            </a:r>
          </a:p>
          <a:p>
            <a:r>
              <a:rPr lang="az-Latn-AZ" sz="2400" dirty="0">
                <a:ln w="0"/>
                <a:solidFill>
                  <a:schemeClr val="accent1"/>
                </a:solidFill>
                <a:effectLst>
                  <a:outerShdw blurRad="38100" dist="38100" dir="2700000" algn="tl">
                    <a:srgbClr val="000000">
                      <a:alpha val="43137"/>
                    </a:srgbClr>
                  </a:outerShdw>
                </a:effectLst>
              </a:rPr>
              <a:t>                               -NSTEMİ</a:t>
            </a:r>
          </a:p>
          <a:p>
            <a:r>
              <a:rPr lang="az-Latn-AZ" sz="2400" dirty="0">
                <a:ln w="0"/>
                <a:solidFill>
                  <a:schemeClr val="accent1"/>
                </a:solidFill>
                <a:effectLst>
                  <a:outerShdw blurRad="38100" dist="38100" dir="2700000" algn="tl">
                    <a:srgbClr val="000000">
                      <a:alpha val="43137"/>
                    </a:srgbClr>
                  </a:outerShdw>
                </a:effectLst>
              </a:rPr>
              <a:t>                               -Qeyri-satbil stenokardiya</a:t>
            </a:r>
          </a:p>
        </p:txBody>
      </p:sp>
    </p:spTree>
    <p:extLst>
      <p:ext uri="{BB962C8B-B14F-4D97-AF65-F5344CB8AC3E}">
        <p14:creationId xmlns:p14="http://schemas.microsoft.com/office/powerpoint/2010/main" val="323330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989316" cy="965373"/>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Anamnez</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1564105"/>
            <a:ext cx="11831053" cy="5205663"/>
          </a:xfrm>
        </p:spPr>
        <p:txBody>
          <a:bodyPr/>
          <a:lstStyle/>
          <a:p>
            <a:r>
              <a:rPr lang="az-Latn-AZ" dirty="0"/>
              <a:t>    </a:t>
            </a:r>
          </a:p>
        </p:txBody>
      </p:sp>
      <p:pic>
        <p:nvPicPr>
          <p:cNvPr id="4" name="Рисунок 3">
            <a:extLst>
              <a:ext uri="{FF2B5EF4-FFF2-40B4-BE49-F238E27FC236}">
                <a16:creationId xmlns:a16="http://schemas.microsoft.com/office/drawing/2014/main" id="{EFDC92FE-C01F-488D-A462-8AF708EF6624}"/>
              </a:ext>
            </a:extLst>
          </p:cNvPr>
          <p:cNvPicPr>
            <a:picLocks noChangeAspect="1"/>
          </p:cNvPicPr>
          <p:nvPr/>
        </p:nvPicPr>
        <p:blipFill>
          <a:blip r:embed="rId2"/>
          <a:stretch>
            <a:fillRect/>
          </a:stretch>
        </p:blipFill>
        <p:spPr>
          <a:xfrm>
            <a:off x="904825" y="1507958"/>
            <a:ext cx="10149737" cy="5205663"/>
          </a:xfrm>
          <a:prstGeom prst="rect">
            <a:avLst/>
          </a:prstGeom>
        </p:spPr>
      </p:pic>
      <p:sp>
        <p:nvSpPr>
          <p:cNvPr id="5" name="Прямоугольник 4">
            <a:extLst>
              <a:ext uri="{FF2B5EF4-FFF2-40B4-BE49-F238E27FC236}">
                <a16:creationId xmlns:a16="http://schemas.microsoft.com/office/drawing/2014/main" id="{AC6C27C6-B9EF-4B51-8068-7672B89ABEA5}"/>
              </a:ext>
            </a:extLst>
          </p:cNvPr>
          <p:cNvSpPr/>
          <p:nvPr/>
        </p:nvSpPr>
        <p:spPr>
          <a:xfrm>
            <a:off x="4186990" y="3429000"/>
            <a:ext cx="4756484" cy="19932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Döş qəfəsi ağrısı olan xəstələrdə məqsədyönlü anamnez toplanmalıdir.Bu anamnez  simptomların xüsusiyyətləri və müddəti, habelə əlaqəli halları və ürək-damar risk faktorunun qiymətləndirilməsini əhatə etməlidir</a:t>
            </a:r>
          </a:p>
        </p:txBody>
      </p:sp>
    </p:spTree>
    <p:extLst>
      <p:ext uri="{BB962C8B-B14F-4D97-AF65-F5344CB8AC3E}">
        <p14:creationId xmlns:p14="http://schemas.microsoft.com/office/powerpoint/2010/main" val="152619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989316" cy="965373"/>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Qadın və yaşlılarda anamnez</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1564105"/>
            <a:ext cx="11831053" cy="5205663"/>
          </a:xfrm>
        </p:spPr>
        <p:txBody>
          <a:bodyPr/>
          <a:lstStyle/>
          <a:p>
            <a:r>
              <a:rPr lang="az-Latn-AZ" dirty="0"/>
              <a:t>    </a:t>
            </a:r>
          </a:p>
        </p:txBody>
      </p:sp>
      <p:sp>
        <p:nvSpPr>
          <p:cNvPr id="5" name="Прямоугольник 4">
            <a:extLst>
              <a:ext uri="{FF2B5EF4-FFF2-40B4-BE49-F238E27FC236}">
                <a16:creationId xmlns:a16="http://schemas.microsoft.com/office/drawing/2014/main" id="{05BAE924-4A50-4FAA-B0FE-9618E89FB847}"/>
              </a:ext>
            </a:extLst>
          </p:cNvPr>
          <p:cNvSpPr/>
          <p:nvPr/>
        </p:nvSpPr>
        <p:spPr>
          <a:xfrm>
            <a:off x="1256230" y="1771754"/>
            <a:ext cx="9947305"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Döş qəfəsində ağrı ilə müraciət edən qadınlar diaqnozun düzgün qoyulmaması riski altındadır və potensial ürək səbəbləri həmişə nəzərə alınmalıdır (Sinif 1).*</a:t>
            </a:r>
          </a:p>
        </p:txBody>
      </p:sp>
      <p:sp>
        <p:nvSpPr>
          <p:cNvPr id="6" name="Прямоугольник 5">
            <a:extLst>
              <a:ext uri="{FF2B5EF4-FFF2-40B4-BE49-F238E27FC236}">
                <a16:creationId xmlns:a16="http://schemas.microsoft.com/office/drawing/2014/main" id="{E1820FF3-5595-4632-B23F-EBEAE464EE2F}"/>
              </a:ext>
            </a:extLst>
          </p:cNvPr>
          <p:cNvSpPr/>
          <p:nvPr/>
        </p:nvSpPr>
        <p:spPr>
          <a:xfrm>
            <a:off x="1256231" y="3187581"/>
            <a:ext cx="9947305"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Döş qəfəsində ağrı ilə müraciət edən qadınlarda KKS olan qadınlarda daha çox rast gəlinən,yanaşı simptomları vurğulayan anamnez əldə etmək tövsiyə olunur (Sinif 1).**</a:t>
            </a:r>
          </a:p>
        </p:txBody>
      </p:sp>
      <p:sp>
        <p:nvSpPr>
          <p:cNvPr id="9" name="Прямоугольник 8">
            <a:extLst>
              <a:ext uri="{FF2B5EF4-FFF2-40B4-BE49-F238E27FC236}">
                <a16:creationId xmlns:a16="http://schemas.microsoft.com/office/drawing/2014/main" id="{131EADFE-B975-4821-815D-D91686F9DC7C}"/>
              </a:ext>
            </a:extLst>
          </p:cNvPr>
          <p:cNvSpPr/>
          <p:nvPr/>
        </p:nvSpPr>
        <p:spPr>
          <a:xfrm>
            <a:off x="1256231" y="4836921"/>
            <a:ext cx="9947305" cy="974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75 yaşdan yuxarı döş qəfəsində ağrı olan xəstələrdə nəfəs darlığı, bayılma və ya kəskin delirium kimi müşayiət olunan simptomlar olduqda və ya səbəbi bilinməyən yıxılma baş verdikdə KKS nəzərə alınmalıdır. (Sinif 1)</a:t>
            </a:r>
          </a:p>
        </p:txBody>
      </p:sp>
    </p:spTree>
    <p:extLst>
      <p:ext uri="{BB962C8B-B14F-4D97-AF65-F5344CB8AC3E}">
        <p14:creationId xmlns:p14="http://schemas.microsoft.com/office/powerpoint/2010/main" val="186052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803164" y="262898"/>
            <a:ext cx="7460478" cy="924968"/>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İşemik olma ehtimalı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4" name="Рисунок 3">
            <a:extLst>
              <a:ext uri="{FF2B5EF4-FFF2-40B4-BE49-F238E27FC236}">
                <a16:creationId xmlns:a16="http://schemas.microsoft.com/office/drawing/2014/main" id="{820FFA9B-BCC8-4CE6-BEC8-39A86ADA916B}"/>
              </a:ext>
            </a:extLst>
          </p:cNvPr>
          <p:cNvPicPr>
            <a:picLocks noChangeAspect="1"/>
          </p:cNvPicPr>
          <p:nvPr/>
        </p:nvPicPr>
        <p:blipFill>
          <a:blip r:embed="rId2"/>
          <a:stretch>
            <a:fillRect/>
          </a:stretch>
        </p:blipFill>
        <p:spPr>
          <a:xfrm>
            <a:off x="684211" y="1435509"/>
            <a:ext cx="10576640" cy="5332759"/>
          </a:xfrm>
          <a:prstGeom prst="rect">
            <a:avLst/>
          </a:prstGeom>
        </p:spPr>
      </p:pic>
    </p:spTree>
    <p:extLst>
      <p:ext uri="{BB962C8B-B14F-4D97-AF65-F5344CB8AC3E}">
        <p14:creationId xmlns:p14="http://schemas.microsoft.com/office/powerpoint/2010/main" val="3456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Fiziki müayinə</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4" name="Рисунок 3">
            <a:extLst>
              <a:ext uri="{FF2B5EF4-FFF2-40B4-BE49-F238E27FC236}">
                <a16:creationId xmlns:a16="http://schemas.microsoft.com/office/drawing/2014/main" id="{FB7ADD1F-5F99-4A76-832D-F563853BAB98}"/>
              </a:ext>
            </a:extLst>
          </p:cNvPr>
          <p:cNvPicPr>
            <a:picLocks noChangeAspect="1"/>
          </p:cNvPicPr>
          <p:nvPr/>
        </p:nvPicPr>
        <p:blipFill>
          <a:blip r:embed="rId2"/>
          <a:stretch>
            <a:fillRect/>
          </a:stretch>
        </p:blipFill>
        <p:spPr>
          <a:xfrm>
            <a:off x="906379" y="2163097"/>
            <a:ext cx="10352353" cy="3948945"/>
          </a:xfrm>
          <a:prstGeom prst="rect">
            <a:avLst/>
          </a:prstGeom>
        </p:spPr>
      </p:pic>
      <p:sp>
        <p:nvSpPr>
          <p:cNvPr id="5" name="Прямоугольник 4">
            <a:extLst>
              <a:ext uri="{FF2B5EF4-FFF2-40B4-BE49-F238E27FC236}">
                <a16:creationId xmlns:a16="http://schemas.microsoft.com/office/drawing/2014/main" id="{F93AEE3D-6E6F-4738-ABEC-70020B53AB91}"/>
              </a:ext>
            </a:extLst>
          </p:cNvPr>
          <p:cNvSpPr/>
          <p:nvPr/>
        </p:nvSpPr>
        <p:spPr>
          <a:xfrm>
            <a:off x="4483768" y="3296653"/>
            <a:ext cx="6774964" cy="28153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1.Döş qəfəsində ağrı ilə müraciət edən xəstələrdə KKS və ya ağrının digər potensial ciddi səbəblərini (məsələn, aorta diseksiyası, PE və ya qida borusu cırılması) diaqnostikasına kömək etmək və ağırlaşmaları müəyyən etmək üçün əvvəlcə məqsədyönlü ürək-damar müayinəsi aparılmalıdır</a:t>
            </a:r>
            <a:r>
              <a:rPr lang="az-Latn-AZ"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259871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989316" cy="965373"/>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FİZİKİ MÜAYİNƏ</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1211179"/>
            <a:ext cx="11831053" cy="5558589"/>
          </a:xfrm>
        </p:spPr>
        <p:txBody>
          <a:bodyPr/>
          <a:lstStyle/>
          <a:p>
            <a:r>
              <a:rPr lang="az-Latn-AZ" dirty="0"/>
              <a:t>    </a:t>
            </a:r>
          </a:p>
        </p:txBody>
      </p:sp>
      <p:pic>
        <p:nvPicPr>
          <p:cNvPr id="4" name="Рисунок 3">
            <a:extLst>
              <a:ext uri="{FF2B5EF4-FFF2-40B4-BE49-F238E27FC236}">
                <a16:creationId xmlns:a16="http://schemas.microsoft.com/office/drawing/2014/main" id="{033CDCFA-60A3-4F3B-BA03-4032C9A2D7A5}"/>
              </a:ext>
            </a:extLst>
          </p:cNvPr>
          <p:cNvPicPr>
            <a:picLocks noChangeAspect="1"/>
          </p:cNvPicPr>
          <p:nvPr/>
        </p:nvPicPr>
        <p:blipFill>
          <a:blip r:embed="rId2"/>
          <a:stretch>
            <a:fillRect/>
          </a:stretch>
        </p:blipFill>
        <p:spPr>
          <a:xfrm>
            <a:off x="627423" y="1299413"/>
            <a:ext cx="10626114" cy="5205662"/>
          </a:xfrm>
          <a:prstGeom prst="rect">
            <a:avLst/>
          </a:prstGeom>
        </p:spPr>
      </p:pic>
      <p:sp>
        <p:nvSpPr>
          <p:cNvPr id="5" name="Прямоугольник 4">
            <a:extLst>
              <a:ext uri="{FF2B5EF4-FFF2-40B4-BE49-F238E27FC236}">
                <a16:creationId xmlns:a16="http://schemas.microsoft.com/office/drawing/2014/main" id="{612B0F38-EC2F-4A4B-B3AE-FFF8B943A010}"/>
              </a:ext>
            </a:extLst>
          </p:cNvPr>
          <p:cNvSpPr/>
          <p:nvPr/>
        </p:nvSpPr>
        <p:spPr>
          <a:xfrm>
            <a:off x="1258780" y="4041561"/>
            <a:ext cx="2053390" cy="168442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b="1" dirty="0">
                <a:solidFill>
                  <a:schemeClr val="bg1"/>
                </a:solidFill>
              </a:rPr>
              <a:t>-Tərləmə</a:t>
            </a:r>
          </a:p>
          <a:p>
            <a:pPr algn="ctr"/>
            <a:r>
              <a:rPr lang="az-Latn-AZ" sz="1400" b="1" dirty="0">
                <a:solidFill>
                  <a:schemeClr val="bg1"/>
                </a:solidFill>
              </a:rPr>
              <a:t>       -Taxikardiya</a:t>
            </a:r>
          </a:p>
          <a:p>
            <a:pPr algn="ctr"/>
            <a:r>
              <a:rPr lang="az-Latn-AZ" sz="1400" b="1" dirty="0">
                <a:solidFill>
                  <a:schemeClr val="bg1"/>
                </a:solidFill>
              </a:rPr>
              <a:t>  -Taxipnoe</a:t>
            </a:r>
          </a:p>
          <a:p>
            <a:pPr algn="ctr"/>
            <a:r>
              <a:rPr lang="az-Latn-AZ" sz="1400" b="1" dirty="0">
                <a:solidFill>
                  <a:schemeClr val="bg1"/>
                </a:solidFill>
              </a:rPr>
              <a:t>      -Hipotenziya</a:t>
            </a:r>
          </a:p>
          <a:p>
            <a:pPr algn="ctr"/>
            <a:r>
              <a:rPr lang="az-Latn-AZ" sz="1400" b="1" dirty="0">
                <a:solidFill>
                  <a:schemeClr val="bg1"/>
                </a:solidFill>
              </a:rPr>
              <a:t>-Xirıltı</a:t>
            </a:r>
          </a:p>
          <a:p>
            <a:pPr algn="ctr"/>
            <a:r>
              <a:rPr lang="az-Latn-AZ" sz="1400" b="1" dirty="0">
                <a:solidFill>
                  <a:schemeClr val="bg1"/>
                </a:solidFill>
              </a:rPr>
              <a:t>-S3,küy</a:t>
            </a:r>
          </a:p>
          <a:p>
            <a:pPr algn="ctr"/>
            <a:r>
              <a:rPr lang="az-Latn-AZ" sz="1400" b="1" dirty="0">
                <a:solidFill>
                  <a:schemeClr val="bg1"/>
                </a:solidFill>
              </a:rPr>
              <a:t>-Müayinə normal</a:t>
            </a:r>
          </a:p>
        </p:txBody>
      </p:sp>
      <p:sp>
        <p:nvSpPr>
          <p:cNvPr id="7" name="Прямоугольник 6">
            <a:extLst>
              <a:ext uri="{FF2B5EF4-FFF2-40B4-BE49-F238E27FC236}">
                <a16:creationId xmlns:a16="http://schemas.microsoft.com/office/drawing/2014/main" id="{E624B600-F9C2-46B2-B9BB-D2C2251EEDD7}"/>
              </a:ext>
            </a:extLst>
          </p:cNvPr>
          <p:cNvSpPr/>
          <p:nvPr/>
        </p:nvSpPr>
        <p:spPr>
          <a:xfrm>
            <a:off x="3586834" y="4041562"/>
            <a:ext cx="2053390" cy="98336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-Taxikardiya</a:t>
            </a:r>
          </a:p>
          <a:p>
            <a:pPr algn="ctr"/>
            <a:r>
              <a:rPr lang="az-Latn-AZ" b="1" dirty="0">
                <a:solidFill>
                  <a:schemeClr val="bg1"/>
                </a:solidFill>
              </a:rPr>
              <a:t>-Təngənəfəslik</a:t>
            </a:r>
          </a:p>
          <a:p>
            <a:pPr algn="ctr"/>
            <a:r>
              <a:rPr lang="az-Latn-AZ" b="1" dirty="0">
                <a:solidFill>
                  <a:schemeClr val="bg1"/>
                </a:solidFill>
              </a:rPr>
              <a:t>-Ağrılı nəfəsalma</a:t>
            </a:r>
          </a:p>
        </p:txBody>
      </p:sp>
      <p:sp>
        <p:nvSpPr>
          <p:cNvPr id="8" name="Прямоугольник 7">
            <a:extLst>
              <a:ext uri="{FF2B5EF4-FFF2-40B4-BE49-F238E27FC236}">
                <a16:creationId xmlns:a16="http://schemas.microsoft.com/office/drawing/2014/main" id="{BACD701D-73C4-41F5-9EB6-32191E6C85B7}"/>
              </a:ext>
            </a:extLst>
          </p:cNvPr>
          <p:cNvSpPr/>
          <p:nvPr/>
        </p:nvSpPr>
        <p:spPr>
          <a:xfrm>
            <a:off x="5914888" y="4041561"/>
            <a:ext cx="2053390" cy="168442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solidFill>
                  <a:schemeClr val="bg1"/>
                </a:solidFill>
              </a:rPr>
              <a:t>-Ətraflarda nəbz fərqi</a:t>
            </a:r>
          </a:p>
          <a:p>
            <a:pPr algn="ctr"/>
            <a:r>
              <a:rPr lang="az-Latn-AZ" sz="1600" b="1" dirty="0">
                <a:solidFill>
                  <a:schemeClr val="bg1"/>
                </a:solidFill>
              </a:rPr>
              <a:t>-Ağrının kəskin başlanğıcı</a:t>
            </a:r>
          </a:p>
          <a:p>
            <a:pPr algn="ctr"/>
            <a:r>
              <a:rPr lang="az-Latn-AZ" sz="1600" b="1" dirty="0">
                <a:solidFill>
                  <a:schemeClr val="bg1"/>
                </a:solidFill>
              </a:rPr>
              <a:t>-Şiddətli ağrı</a:t>
            </a:r>
          </a:p>
          <a:p>
            <a:pPr algn="ctr"/>
            <a:r>
              <a:rPr lang="az-Latn-AZ" sz="1600" b="1" dirty="0">
                <a:solidFill>
                  <a:schemeClr val="bg1"/>
                </a:solidFill>
              </a:rPr>
              <a:t>-Huş itməsi</a:t>
            </a:r>
          </a:p>
        </p:txBody>
      </p:sp>
      <p:sp>
        <p:nvSpPr>
          <p:cNvPr id="9" name="Прямоугольник 8">
            <a:extLst>
              <a:ext uri="{FF2B5EF4-FFF2-40B4-BE49-F238E27FC236}">
                <a16:creationId xmlns:a16="http://schemas.microsoft.com/office/drawing/2014/main" id="{1E65CE87-E540-412B-B975-7536534F2344}"/>
              </a:ext>
            </a:extLst>
          </p:cNvPr>
          <p:cNvSpPr/>
          <p:nvPr/>
        </p:nvSpPr>
        <p:spPr>
          <a:xfrm>
            <a:off x="8263783" y="4041562"/>
            <a:ext cx="2143796" cy="168442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solidFill>
                  <a:schemeClr val="bg1"/>
                </a:solidFill>
              </a:rPr>
              <a:t>-Qusma</a:t>
            </a:r>
          </a:p>
          <a:p>
            <a:pPr algn="ctr"/>
            <a:r>
              <a:rPr lang="az-Latn-AZ" sz="1600" b="1" dirty="0">
                <a:solidFill>
                  <a:schemeClr val="bg1"/>
                </a:solidFill>
              </a:rPr>
              <a:t>  -Dəri altı emfizema</a:t>
            </a:r>
          </a:p>
          <a:p>
            <a:pPr algn="ctr"/>
            <a:r>
              <a:rPr lang="az-Latn-AZ" sz="1600" b="1" dirty="0">
                <a:solidFill>
                  <a:schemeClr val="bg1"/>
                </a:solidFill>
              </a:rPr>
              <a:t>-Pnevmotoraks</a:t>
            </a:r>
          </a:p>
          <a:p>
            <a:pPr algn="ctr"/>
            <a:r>
              <a:rPr lang="az-Latn-AZ" sz="1600" b="1" dirty="0">
                <a:solidFill>
                  <a:schemeClr val="bg1"/>
                </a:solidFill>
              </a:rPr>
              <a:t>-bir tərəflı tənəffüs səslərinde azalma və ya yoxolma</a:t>
            </a:r>
          </a:p>
        </p:txBody>
      </p:sp>
      <p:sp>
        <p:nvSpPr>
          <p:cNvPr id="10" name="Прямоугольник 9">
            <a:extLst>
              <a:ext uri="{FF2B5EF4-FFF2-40B4-BE49-F238E27FC236}">
                <a16:creationId xmlns:a16="http://schemas.microsoft.com/office/drawing/2014/main" id="{43F33086-EF6D-4052-BF73-EBB672318472}"/>
              </a:ext>
            </a:extLst>
          </p:cNvPr>
          <p:cNvSpPr/>
          <p:nvPr/>
        </p:nvSpPr>
        <p:spPr>
          <a:xfrm>
            <a:off x="1293117" y="1475871"/>
            <a:ext cx="9081630" cy="1487342"/>
          </a:xfrm>
          <a:prstGeom prst="rect">
            <a:avLst/>
          </a:prstGeom>
          <a:solidFill>
            <a:schemeClr val="accent4">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Döş qəfəsində ağrı ilə müraciət edən xəstələrdə KKS və ya ağrının digər potensial ciddi səbəblərini (məsələn, aortanın disseksiyası, PE və ya qida borusu cırılması) diaqnozuna kömək etmək və ağırlaşmaları müəyyən etmək üçün əvvəlcə diqqətli ürək-damar müayinəsi aparılmalıdır. (class1)</a:t>
            </a:r>
          </a:p>
        </p:txBody>
      </p:sp>
    </p:spTree>
    <p:extLst>
      <p:ext uri="{BB962C8B-B14F-4D97-AF65-F5344CB8AC3E}">
        <p14:creationId xmlns:p14="http://schemas.microsoft.com/office/powerpoint/2010/main" val="382763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018674" y="245806"/>
            <a:ext cx="10101610" cy="724741"/>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qəfəsindəki ağrının xarakteri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280737" y="1393261"/>
            <a:ext cx="11710737" cy="5218933"/>
          </a:xfrm>
        </p:spPr>
        <p:txBody>
          <a:bodyPr/>
          <a:lstStyle/>
          <a:p>
            <a:r>
              <a:rPr lang="az-Latn-AZ" dirty="0"/>
              <a:t>    </a:t>
            </a:r>
          </a:p>
        </p:txBody>
      </p:sp>
      <p:sp>
        <p:nvSpPr>
          <p:cNvPr id="9" name="TextBox 8">
            <a:extLst>
              <a:ext uri="{FF2B5EF4-FFF2-40B4-BE49-F238E27FC236}">
                <a16:creationId xmlns:a16="http://schemas.microsoft.com/office/drawing/2014/main" id="{B9BF904F-8A7D-4AB5-A34D-82F918BC656D}"/>
              </a:ext>
            </a:extLst>
          </p:cNvPr>
          <p:cNvSpPr txBox="1"/>
          <p:nvPr/>
        </p:nvSpPr>
        <p:spPr>
          <a:xfrm>
            <a:off x="1211179" y="1393261"/>
            <a:ext cx="9272337" cy="5324535"/>
          </a:xfrm>
          <a:prstGeom prst="rect">
            <a:avLst/>
          </a:prstGeom>
          <a:noFill/>
        </p:spPr>
        <p:txBody>
          <a:bodyPr wrap="square">
            <a:spAutoFit/>
          </a:bodyPr>
          <a:lstStyle/>
          <a:p>
            <a:r>
              <a:rPr lang="az-Latn-AZ" sz="2000" b="1" dirty="0">
                <a:solidFill>
                  <a:schemeClr val="bg1"/>
                </a:solidFill>
                <a:effectLst>
                  <a:outerShdw blurRad="38100" dist="38100" dir="2700000" algn="tl">
                    <a:srgbClr val="000000">
                      <a:alpha val="43137"/>
                    </a:srgbClr>
                  </a:outerShdw>
                </a:effectLst>
              </a:rPr>
              <a:t>Təbiəti</a:t>
            </a:r>
          </a:p>
          <a:p>
            <a:r>
              <a:rPr lang="az-Latn-AZ" sz="2000" dirty="0">
                <a:solidFill>
                  <a:schemeClr val="bg1"/>
                </a:solidFill>
              </a:rPr>
              <a:t>Anginal simptomlar döş sümüyü arxasında( retrosternal) narahatlıq (məsələn, ağrı, narahatlıq, ağırlıq, sıxılma, təzyiq, əzilmə, sıxılma) kimi qəbul edilir.</a:t>
            </a:r>
          </a:p>
          <a:p>
            <a:r>
              <a:rPr lang="az-Latn-AZ" sz="2000" dirty="0">
                <a:solidFill>
                  <a:schemeClr val="bg1"/>
                </a:solidFill>
              </a:rPr>
              <a:t>Nəfəsalma və arxası üstə uzanmış vəziyyətdə artan kəskin sinə ağrısının ürəyin işemik xəstəliyi ilə əlaqəli olması ehtimalı azdır (məsələn, bu simptomlar adətən kəskin perikardit zamanı baş verir).</a:t>
            </a:r>
          </a:p>
          <a:p>
            <a:r>
              <a:rPr lang="az-Latn-AZ" sz="2000" b="1" dirty="0">
                <a:solidFill>
                  <a:schemeClr val="bg1"/>
                </a:solidFill>
                <a:effectLst>
                  <a:outerShdw blurRad="38100" dist="38100" dir="2700000" algn="tl">
                    <a:srgbClr val="000000">
                      <a:alpha val="43137"/>
                    </a:srgbClr>
                  </a:outerShdw>
                </a:effectLst>
              </a:rPr>
              <a:t>Başlanğıc və davamiyyəti</a:t>
            </a:r>
          </a:p>
          <a:p>
            <a:r>
              <a:rPr lang="az-Latn-AZ" sz="2000" dirty="0">
                <a:solidFill>
                  <a:schemeClr val="bg1"/>
                </a:solidFill>
              </a:rPr>
              <a:t>Anginal simptomlar bir neçə dəqiqə ərzində tədricən intensivləşir.</a:t>
            </a:r>
          </a:p>
          <a:p>
            <a:r>
              <a:rPr lang="az-Latn-AZ" sz="2000" dirty="0">
                <a:solidFill>
                  <a:schemeClr val="bg1"/>
                </a:solidFill>
              </a:rPr>
              <a:t>Ani başlayan döş qəfəsindəki ağrının (yuxarı və ya aşağı kürəkaltı nahiyyəyə irradiasiya ilə) anginal olması ehtimalı azdır və kəskin aorta sindromundan şübhələndirir.</a:t>
            </a:r>
          </a:p>
          <a:p>
            <a:r>
              <a:rPr lang="az-Latn-AZ" sz="2000" dirty="0">
                <a:solidFill>
                  <a:schemeClr val="bg1"/>
                </a:solidFill>
              </a:rPr>
              <a:t>Bir neçə saniyə davam edən sinə ağrısının ürəyin işemik xəstəliyi ilə əlaqəli olması ehtimalı azdır.</a:t>
            </a:r>
          </a:p>
          <a:p>
            <a:r>
              <a:rPr lang="az-Latn-AZ" sz="2000" b="1" dirty="0">
                <a:solidFill>
                  <a:schemeClr val="bg1"/>
                </a:solidFill>
                <a:effectLst>
                  <a:outerShdw blurRad="38100" dist="38100" dir="2700000" algn="tl">
                    <a:srgbClr val="000000">
                      <a:alpha val="43137"/>
                    </a:srgbClr>
                  </a:outerShdw>
                </a:effectLst>
              </a:rPr>
              <a:t>Yer və irradiasiya</a:t>
            </a:r>
          </a:p>
          <a:p>
            <a:r>
              <a:rPr lang="az-Latn-AZ" sz="2000" dirty="0">
                <a:solidFill>
                  <a:schemeClr val="bg1"/>
                </a:solidFill>
              </a:rPr>
              <a:t>Çox məhdud nahiyədə lokallaşan ağrının  və göbəkdən aşağıya və ya bud nahiyyəsinə  yayılan ağrının miokard işemiyası ilə əlaqəsi azdır.</a:t>
            </a:r>
          </a:p>
        </p:txBody>
      </p:sp>
    </p:spTree>
    <p:extLst>
      <p:ext uri="{BB962C8B-B14F-4D97-AF65-F5344CB8AC3E}">
        <p14:creationId xmlns:p14="http://schemas.microsoft.com/office/powerpoint/2010/main" val="20585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724741"/>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qəfəsindəki ağrının xarakteri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352926" y="1187116"/>
            <a:ext cx="11590421" cy="5486400"/>
          </a:xfrm>
        </p:spPr>
        <p:txBody>
          <a:bodyPr/>
          <a:lstStyle/>
          <a:p>
            <a:r>
              <a:rPr lang="az-Latn-AZ" dirty="0"/>
              <a:t>    </a:t>
            </a:r>
          </a:p>
        </p:txBody>
      </p:sp>
      <p:sp>
        <p:nvSpPr>
          <p:cNvPr id="5" name="TextBox 4">
            <a:extLst>
              <a:ext uri="{FF2B5EF4-FFF2-40B4-BE49-F238E27FC236}">
                <a16:creationId xmlns:a16="http://schemas.microsoft.com/office/drawing/2014/main" id="{2DAF64F4-0148-4D5E-8790-3E41463F740A}"/>
              </a:ext>
            </a:extLst>
          </p:cNvPr>
          <p:cNvSpPr txBox="1"/>
          <p:nvPr/>
        </p:nvSpPr>
        <p:spPr>
          <a:xfrm>
            <a:off x="786063" y="1238929"/>
            <a:ext cx="10539663" cy="5632311"/>
          </a:xfrm>
          <a:prstGeom prst="rect">
            <a:avLst/>
          </a:prstGeom>
          <a:noFill/>
        </p:spPr>
        <p:txBody>
          <a:bodyPr wrap="square">
            <a:spAutoFit/>
          </a:bodyPr>
          <a:lstStyle/>
          <a:p>
            <a:r>
              <a:rPr lang="az-Latn-AZ" sz="2000" b="1" dirty="0">
                <a:solidFill>
                  <a:schemeClr val="bg1"/>
                </a:solidFill>
                <a:effectLst>
                  <a:outerShdw blurRad="38100" dist="38100" dir="2700000" algn="tl">
                    <a:srgbClr val="000000">
                      <a:alpha val="43137"/>
                    </a:srgbClr>
                  </a:outerShdw>
                </a:effectLst>
              </a:rPr>
              <a:t>Ciddilik</a:t>
            </a:r>
          </a:p>
          <a:p>
            <a:r>
              <a:rPr lang="az-Latn-AZ" sz="2000" dirty="0">
                <a:solidFill>
                  <a:schemeClr val="bg1"/>
                </a:solidFill>
              </a:rPr>
              <a:t>Cirici Sinə ağrısı (“həyatımın ən dəhşətlı sinə ağrısı”), xüsusən də hipertoniyalı xəstədə qəfil başlayan və ya məlum olan biküspid aorta qapağı və ya aortanın dilatasiyası olan pasientdə kəskin aorta sindromundan şübhələndirir (aorta disseksiyası) .</a:t>
            </a:r>
          </a:p>
          <a:p>
            <a:r>
              <a:rPr lang="az-Latn-AZ" sz="2000" b="1" dirty="0">
                <a:solidFill>
                  <a:schemeClr val="bg1"/>
                </a:solidFill>
                <a:effectLst>
                  <a:outerShdw blurRad="38100" dist="38100" dir="2700000" algn="tl">
                    <a:srgbClr val="000000">
                      <a:alpha val="43137"/>
                    </a:srgbClr>
                  </a:outerShdw>
                </a:effectLst>
              </a:rPr>
              <a:t>Provakasiya edən amillər</a:t>
            </a:r>
          </a:p>
          <a:p>
            <a:r>
              <a:rPr lang="az-Latn-AZ" sz="2000" dirty="0">
                <a:solidFill>
                  <a:schemeClr val="bg1"/>
                </a:solidFill>
              </a:rPr>
              <a:t>Fiziki məşq və ya emosional stress anginal simptomların ümumi tətikləyicisidir.İstirahətdə və ya minimal gərginliklə anginal simptomlarla əlaqəli baş verməsi adətən KKS-i göstərir.pozisional Sinə ağrısı ümumiyyətlə qeyri-işemik olur (məsələn, əzələ-skelet sistemi).</a:t>
            </a:r>
          </a:p>
          <a:p>
            <a:r>
              <a:rPr lang="az-Latn-AZ" sz="2000" b="1" dirty="0">
                <a:solidFill>
                  <a:schemeClr val="bg1"/>
                </a:solidFill>
                <a:effectLst>
                  <a:outerShdw blurRad="38100" dist="38100" dir="2700000" algn="tl">
                    <a:srgbClr val="000000">
                      <a:alpha val="43137"/>
                    </a:srgbClr>
                  </a:outerShdw>
                </a:effectLst>
              </a:rPr>
              <a:t>Rahatlaşdırıcı amillər</a:t>
            </a:r>
          </a:p>
          <a:p>
            <a:r>
              <a:rPr lang="az-Latn-AZ" sz="2000" dirty="0">
                <a:solidFill>
                  <a:schemeClr val="bg1"/>
                </a:solidFill>
              </a:rPr>
              <a:t>Nitrogliserin ilə rahatlayan mütləq miokard işemiyasının diaqnostikası deyil və diaqnostik meyar kimi istifadə edilməməlidir.</a:t>
            </a:r>
          </a:p>
          <a:p>
            <a:r>
              <a:rPr lang="az-Latn-AZ" sz="2000" b="1" dirty="0">
                <a:solidFill>
                  <a:schemeClr val="bg1"/>
                </a:solidFill>
                <a:effectLst>
                  <a:outerShdw blurRad="38100" dist="38100" dir="2700000" algn="tl">
                    <a:srgbClr val="000000">
                      <a:alpha val="43137"/>
                    </a:srgbClr>
                  </a:outerShdw>
                </a:effectLst>
              </a:rPr>
              <a:t>Əlaqədar simptomlar</a:t>
            </a:r>
          </a:p>
          <a:p>
            <a:r>
              <a:rPr lang="az-Latn-AZ" sz="2000" dirty="0">
                <a:solidFill>
                  <a:schemeClr val="bg1"/>
                </a:solidFill>
              </a:rPr>
              <a:t>Miokard işemiyası ilə əlaqəli ümumi simptomlara təngnəfəslik, ürək döyüntüsü,tərləmə, başgicəllənmə, huşun itməsi və ya bayılma, qarın yuxarı hissəsində ağrılar və ya qida qəbulu əlaqəli olmayan qıcqırma , ürəkbulanma və ya qusma daxildir.</a:t>
            </a:r>
          </a:p>
          <a:p>
            <a:r>
              <a:rPr lang="az-Latn-AZ" sz="2000" dirty="0">
                <a:solidFill>
                  <a:schemeClr val="bg1"/>
                </a:solidFill>
              </a:rPr>
              <a:t>Diabetli xəstələrdə, qadınlarda və yaşlı xəstələrdə döş qəfəsinin sol və ya sağ tərəfində, bıçaqlanma, kəskin ağrı və ya boğazda və ya qarında narahatlıq hissi yarana bilər.</a:t>
            </a:r>
          </a:p>
        </p:txBody>
      </p:sp>
    </p:spTree>
    <p:extLst>
      <p:ext uri="{BB962C8B-B14F-4D97-AF65-F5344CB8AC3E}">
        <p14:creationId xmlns:p14="http://schemas.microsoft.com/office/powerpoint/2010/main" val="19013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329178" y="245806"/>
            <a:ext cx="9791105" cy="807799"/>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Ağrını 10 balla qiymətləndirməli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1564105"/>
            <a:ext cx="11831053" cy="5205663"/>
          </a:xfrm>
        </p:spPr>
        <p:txBody>
          <a:bodyPr/>
          <a:lstStyle/>
          <a:p>
            <a:r>
              <a:rPr lang="az-Latn-AZ" dirty="0"/>
              <a:t>    </a:t>
            </a:r>
          </a:p>
        </p:txBody>
      </p:sp>
      <p:pic>
        <p:nvPicPr>
          <p:cNvPr id="4" name="Рисунок 3">
            <a:extLst>
              <a:ext uri="{FF2B5EF4-FFF2-40B4-BE49-F238E27FC236}">
                <a16:creationId xmlns:a16="http://schemas.microsoft.com/office/drawing/2014/main" id="{8A12924E-29D4-4021-8E75-77A5BDFED7EA}"/>
              </a:ext>
            </a:extLst>
          </p:cNvPr>
          <p:cNvPicPr>
            <a:picLocks noChangeAspect="1"/>
          </p:cNvPicPr>
          <p:nvPr/>
        </p:nvPicPr>
        <p:blipFill>
          <a:blip r:embed="rId2"/>
          <a:stretch>
            <a:fillRect/>
          </a:stretch>
        </p:blipFill>
        <p:spPr>
          <a:xfrm>
            <a:off x="180473" y="1211179"/>
            <a:ext cx="11831053" cy="5401015"/>
          </a:xfrm>
          <a:prstGeom prst="rect">
            <a:avLst/>
          </a:prstGeom>
        </p:spPr>
      </p:pic>
    </p:spTree>
    <p:extLst>
      <p:ext uri="{BB962C8B-B14F-4D97-AF65-F5344CB8AC3E}">
        <p14:creationId xmlns:p14="http://schemas.microsoft.com/office/powerpoint/2010/main" val="150711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002632" y="245806"/>
            <a:ext cx="10117652" cy="845057"/>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qəfəsindəki Ağrının lokalizasiyası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441159" y="1358781"/>
            <a:ext cx="10998811" cy="5463981"/>
          </a:xfrm>
        </p:spPr>
        <p:txBody>
          <a:bodyPr/>
          <a:lstStyle/>
          <a:p>
            <a:r>
              <a:rPr lang="az-Latn-AZ" dirty="0"/>
              <a:t>,</a:t>
            </a:r>
          </a:p>
        </p:txBody>
      </p:sp>
      <p:pic>
        <p:nvPicPr>
          <p:cNvPr id="4" name="Рисунок 3">
            <a:extLst>
              <a:ext uri="{FF2B5EF4-FFF2-40B4-BE49-F238E27FC236}">
                <a16:creationId xmlns:a16="http://schemas.microsoft.com/office/drawing/2014/main" id="{CA126730-F201-4A4F-8604-0656AF4343DA}"/>
              </a:ext>
            </a:extLst>
          </p:cNvPr>
          <p:cNvPicPr>
            <a:picLocks noChangeAspect="1"/>
          </p:cNvPicPr>
          <p:nvPr/>
        </p:nvPicPr>
        <p:blipFill>
          <a:blip r:embed="rId2"/>
          <a:stretch>
            <a:fillRect/>
          </a:stretch>
        </p:blipFill>
        <p:spPr>
          <a:xfrm>
            <a:off x="684211" y="1435510"/>
            <a:ext cx="10368255" cy="5387252"/>
          </a:xfrm>
          <a:prstGeom prst="rect">
            <a:avLst/>
          </a:prstGeom>
        </p:spPr>
      </p:pic>
    </p:spTree>
    <p:extLst>
      <p:ext uri="{BB962C8B-B14F-4D97-AF65-F5344CB8AC3E}">
        <p14:creationId xmlns:p14="http://schemas.microsoft.com/office/powerpoint/2010/main" val="423526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 ağrı: epidemologiya</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r>
              <a:rPr lang="az-Latn-AZ" sz="2400" dirty="0"/>
              <a:t>-Döş qəfəsində ağrı  təcili yardıma  ən cox müraciət edən səbəblər arasında</a:t>
            </a:r>
          </a:p>
          <a:p>
            <a:r>
              <a:rPr lang="az-Latn-AZ" sz="2400" dirty="0"/>
              <a:t>   - ABŞ-da təcili yardıma müraciət edənlərin ortalama  5%i</a:t>
            </a:r>
          </a:p>
          <a:p>
            <a:r>
              <a:rPr lang="az-Latn-AZ" sz="2400" dirty="0"/>
              <a:t>   - ABŞ-da hər il 8 milyon nəfər  təcili yardıma “döş qəfəsində ağrı” ilə müraciət </a:t>
            </a:r>
          </a:p>
          <a:p>
            <a:r>
              <a:rPr lang="az-Latn-AZ" sz="2400" dirty="0"/>
              <a:t>      edir ki, bunların da   50-70%-i nəzarətdə qalır.</a:t>
            </a:r>
          </a:p>
          <a:p>
            <a:r>
              <a:rPr lang="az-Latn-AZ" sz="2400" dirty="0"/>
              <a:t>   -70%’i nonkardiyak</a:t>
            </a:r>
          </a:p>
          <a:p>
            <a:r>
              <a:rPr lang="az-Latn-AZ" sz="2400" dirty="0"/>
              <a:t>   -10-15%-ə</a:t>
            </a:r>
            <a:r>
              <a:rPr lang="az-Latn-AZ" sz="2400" dirty="0">
                <a:effectLst>
                  <a:outerShdw blurRad="38100" dist="38100" dir="2700000" algn="tl">
                    <a:srgbClr val="000000">
                      <a:alpha val="43137"/>
                    </a:srgbClr>
                  </a:outerShdw>
                </a:effectLst>
              </a:rPr>
              <a:t> KKS </a:t>
            </a:r>
            <a:r>
              <a:rPr lang="az-Latn-AZ" sz="2400" dirty="0"/>
              <a:t>diaqnozu qoyulur.</a:t>
            </a:r>
          </a:p>
          <a:p>
            <a:r>
              <a:rPr lang="az-Latn-AZ" sz="2400" dirty="0"/>
              <a:t>  - 2-5%-i isə KKS olub, diaqnoz qoyula bilmir. </a:t>
            </a:r>
          </a:p>
        </p:txBody>
      </p:sp>
      <p:sp>
        <p:nvSpPr>
          <p:cNvPr id="4" name="Прямоугольник 3">
            <a:extLst>
              <a:ext uri="{FF2B5EF4-FFF2-40B4-BE49-F238E27FC236}">
                <a16:creationId xmlns:a16="http://schemas.microsoft.com/office/drawing/2014/main" id="{614F3923-1DDB-40B9-83FA-D853FFCBC481}"/>
              </a:ext>
            </a:extLst>
          </p:cNvPr>
          <p:cNvSpPr/>
          <p:nvPr/>
        </p:nvSpPr>
        <p:spPr>
          <a:xfrm>
            <a:off x="270841" y="5302216"/>
            <a:ext cx="6819543" cy="117077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t>- 2-5%-i isə KKS olub, diaqnoz qoyula bilmir. </a:t>
            </a:r>
          </a:p>
        </p:txBody>
      </p:sp>
    </p:spTree>
    <p:extLst>
      <p:ext uri="{BB962C8B-B14F-4D97-AF65-F5344CB8AC3E}">
        <p14:creationId xmlns:p14="http://schemas.microsoft.com/office/powerpoint/2010/main" val="136875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EKQ ÜÇÜN TÖVSİYYƏLƏR</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a:t>
            </a:r>
          </a:p>
        </p:txBody>
      </p:sp>
      <p:pic>
        <p:nvPicPr>
          <p:cNvPr id="4" name="Рисунок 3">
            <a:extLst>
              <a:ext uri="{FF2B5EF4-FFF2-40B4-BE49-F238E27FC236}">
                <a16:creationId xmlns:a16="http://schemas.microsoft.com/office/drawing/2014/main" id="{E078F34A-2A22-4420-84CB-0AF4BAE7F4D1}"/>
              </a:ext>
            </a:extLst>
          </p:cNvPr>
          <p:cNvPicPr>
            <a:picLocks noChangeAspect="1"/>
          </p:cNvPicPr>
          <p:nvPr/>
        </p:nvPicPr>
        <p:blipFill>
          <a:blip r:embed="rId2"/>
          <a:stretch>
            <a:fillRect/>
          </a:stretch>
        </p:blipFill>
        <p:spPr>
          <a:xfrm>
            <a:off x="307649" y="1623701"/>
            <a:ext cx="10940822" cy="4760007"/>
          </a:xfrm>
          <a:prstGeom prst="rect">
            <a:avLst/>
          </a:prstGeom>
        </p:spPr>
      </p:pic>
      <p:sp>
        <p:nvSpPr>
          <p:cNvPr id="5" name="Прямоугольник 4">
            <a:extLst>
              <a:ext uri="{FF2B5EF4-FFF2-40B4-BE49-F238E27FC236}">
                <a16:creationId xmlns:a16="http://schemas.microsoft.com/office/drawing/2014/main" id="{024926BF-CFF5-4D36-AA4E-6E26C9E03471}"/>
              </a:ext>
            </a:extLst>
          </p:cNvPr>
          <p:cNvSpPr/>
          <p:nvPr/>
        </p:nvSpPr>
        <p:spPr>
          <a:xfrm>
            <a:off x="3059394" y="2059537"/>
            <a:ext cx="8127051" cy="18971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1.Döş qəfəsində ağrı ilə gələn xəstələrin ilk EKQ-si  informativ olmadıqda,KKS sübhəsi yüksək, klinik vəziyyəti pisləşən, şikayətləri keçməyən xəstələrdə işemik dəyişiklikləri təsbit etmək üçün bir neçə EKQ  çəkimləri olmalıdır.  </a:t>
            </a:r>
          </a:p>
        </p:txBody>
      </p:sp>
      <p:sp>
        <p:nvSpPr>
          <p:cNvPr id="7" name="Прямоугольник 6">
            <a:extLst>
              <a:ext uri="{FF2B5EF4-FFF2-40B4-BE49-F238E27FC236}">
                <a16:creationId xmlns:a16="http://schemas.microsoft.com/office/drawing/2014/main" id="{0BD98BBD-FE0A-4F3C-AD4A-F9F858F9C8C2}"/>
              </a:ext>
            </a:extLst>
          </p:cNvPr>
          <p:cNvSpPr/>
          <p:nvPr/>
        </p:nvSpPr>
        <p:spPr>
          <a:xfrm>
            <a:off x="3059393" y="3956703"/>
            <a:ext cx="8127051" cy="9656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2.Döş qəfəsində ağrısı olan və ilk EKQ-si KKS-a uygun olan xəstələr STEMİ və ya NSTEMİ rəhbər tövsiyyələrinə uygun müalicə almalıdır .</a:t>
            </a:r>
          </a:p>
        </p:txBody>
      </p:sp>
      <p:sp>
        <p:nvSpPr>
          <p:cNvPr id="8" name="Прямоугольник 7">
            <a:extLst>
              <a:ext uri="{FF2B5EF4-FFF2-40B4-BE49-F238E27FC236}">
                <a16:creationId xmlns:a16="http://schemas.microsoft.com/office/drawing/2014/main" id="{7CF3C517-D231-4D0A-A190-033EBBFD2B0B}"/>
              </a:ext>
            </a:extLst>
          </p:cNvPr>
          <p:cNvSpPr/>
          <p:nvPr/>
        </p:nvSpPr>
        <p:spPr>
          <a:xfrm>
            <a:off x="3059393" y="4922379"/>
            <a:ext cx="8127051" cy="14613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3.Döş qəfəsində ağrısı olan,ilk EKQ-si informativ olmadığı,KKS üçün orta və yüksək klinik şübhəsi olan xəstələrdə arxa Mİ inkar etmək üçün V7-V9döş aparmaları da daxil EKQ çəkilməlidir.</a:t>
            </a:r>
          </a:p>
        </p:txBody>
      </p:sp>
    </p:spTree>
    <p:extLst>
      <p:ext uri="{BB962C8B-B14F-4D97-AF65-F5344CB8AC3E}">
        <p14:creationId xmlns:p14="http://schemas.microsoft.com/office/powerpoint/2010/main" val="148922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877963" y="143254"/>
            <a:ext cx="9661204" cy="1020998"/>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EKQ ilə idarə alqoritmi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402199" y="1352261"/>
            <a:ext cx="11268185" cy="5505740"/>
          </a:xfrm>
        </p:spPr>
        <p:txBody>
          <a:bodyPr/>
          <a:lstStyle/>
          <a:p>
            <a:r>
              <a:rPr lang="az-Latn-AZ" dirty="0"/>
              <a:t>,</a:t>
            </a:r>
          </a:p>
        </p:txBody>
      </p:sp>
      <p:pic>
        <p:nvPicPr>
          <p:cNvPr id="4" name="Рисунок 3">
            <a:extLst>
              <a:ext uri="{FF2B5EF4-FFF2-40B4-BE49-F238E27FC236}">
                <a16:creationId xmlns:a16="http://schemas.microsoft.com/office/drawing/2014/main" id="{4B274EE4-5ED3-4525-900C-7366424A1907}"/>
              </a:ext>
            </a:extLst>
          </p:cNvPr>
          <p:cNvPicPr>
            <a:picLocks noChangeAspect="1"/>
          </p:cNvPicPr>
          <p:nvPr/>
        </p:nvPicPr>
        <p:blipFill>
          <a:blip r:embed="rId2"/>
          <a:stretch>
            <a:fillRect/>
          </a:stretch>
        </p:blipFill>
        <p:spPr>
          <a:xfrm>
            <a:off x="521616" y="1423888"/>
            <a:ext cx="10240663" cy="5362486"/>
          </a:xfrm>
          <a:prstGeom prst="rect">
            <a:avLst/>
          </a:prstGeom>
        </p:spPr>
      </p:pic>
      <p:sp>
        <p:nvSpPr>
          <p:cNvPr id="5" name="Прямоугольник 4">
            <a:extLst>
              <a:ext uri="{FF2B5EF4-FFF2-40B4-BE49-F238E27FC236}">
                <a16:creationId xmlns:a16="http://schemas.microsoft.com/office/drawing/2014/main" id="{64FC086A-D8F0-4AB5-A5B3-1099DD542580}"/>
              </a:ext>
            </a:extLst>
          </p:cNvPr>
          <p:cNvSpPr/>
          <p:nvPr/>
        </p:nvSpPr>
        <p:spPr>
          <a:xfrm>
            <a:off x="4717274" y="1563880"/>
            <a:ext cx="2290273" cy="5811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Döş qəfəsində ağrı</a:t>
            </a:r>
          </a:p>
        </p:txBody>
      </p:sp>
      <p:sp>
        <p:nvSpPr>
          <p:cNvPr id="6" name="Прямоугольник 5">
            <a:extLst>
              <a:ext uri="{FF2B5EF4-FFF2-40B4-BE49-F238E27FC236}">
                <a16:creationId xmlns:a16="http://schemas.microsoft.com/office/drawing/2014/main" id="{8F3E4E67-6AB5-44FE-B005-99D096F2AD4F}"/>
              </a:ext>
            </a:extLst>
          </p:cNvPr>
          <p:cNvSpPr/>
          <p:nvPr/>
        </p:nvSpPr>
        <p:spPr>
          <a:xfrm>
            <a:off x="4717275" y="2358639"/>
            <a:ext cx="2290273" cy="64947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Anamnez</a:t>
            </a:r>
          </a:p>
          <a:p>
            <a:pPr algn="ctr"/>
            <a:r>
              <a:rPr lang="az-Latn-AZ" dirty="0">
                <a:solidFill>
                  <a:schemeClr val="bg1"/>
                </a:solidFill>
              </a:rPr>
              <a:t>Fiziki müayinə</a:t>
            </a:r>
          </a:p>
        </p:txBody>
      </p:sp>
      <p:sp>
        <p:nvSpPr>
          <p:cNvPr id="8" name="Знак ''плюс'' 7">
            <a:extLst>
              <a:ext uri="{FF2B5EF4-FFF2-40B4-BE49-F238E27FC236}">
                <a16:creationId xmlns:a16="http://schemas.microsoft.com/office/drawing/2014/main" id="{60CC0568-3ABE-416F-BF10-71A006E69955}"/>
              </a:ext>
            </a:extLst>
          </p:cNvPr>
          <p:cNvSpPr/>
          <p:nvPr/>
        </p:nvSpPr>
        <p:spPr>
          <a:xfrm flipH="1" flipV="1">
            <a:off x="6665718" y="2512462"/>
            <a:ext cx="222191" cy="20509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z-Latn-AZ"/>
          </a:p>
        </p:txBody>
      </p:sp>
    </p:spTree>
    <p:extLst>
      <p:ext uri="{BB962C8B-B14F-4D97-AF65-F5344CB8AC3E}">
        <p14:creationId xmlns:p14="http://schemas.microsoft.com/office/powerpoint/2010/main" val="85973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324598" y="245806"/>
            <a:ext cx="9795686" cy="865147"/>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Biomarkerlər üçün tövsiyyələr</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333286" y="1826550"/>
            <a:ext cx="11092441" cy="4967358"/>
          </a:xfrm>
        </p:spPr>
        <p:txBody>
          <a:bodyPr/>
          <a:lstStyle/>
          <a:p>
            <a:r>
              <a:rPr lang="az-Latn-AZ" dirty="0"/>
              <a:t>,</a:t>
            </a:r>
          </a:p>
        </p:txBody>
      </p:sp>
      <p:pic>
        <p:nvPicPr>
          <p:cNvPr id="4" name="Рисунок 3">
            <a:extLst>
              <a:ext uri="{FF2B5EF4-FFF2-40B4-BE49-F238E27FC236}">
                <a16:creationId xmlns:a16="http://schemas.microsoft.com/office/drawing/2014/main" id="{8B25BCDD-2B64-44A3-AB33-33A47F7B8251}"/>
              </a:ext>
            </a:extLst>
          </p:cNvPr>
          <p:cNvPicPr>
            <a:picLocks noChangeAspect="1"/>
          </p:cNvPicPr>
          <p:nvPr/>
        </p:nvPicPr>
        <p:blipFill>
          <a:blip r:embed="rId2"/>
          <a:stretch>
            <a:fillRect/>
          </a:stretch>
        </p:blipFill>
        <p:spPr>
          <a:xfrm>
            <a:off x="684211" y="1826549"/>
            <a:ext cx="9898235" cy="4785645"/>
          </a:xfrm>
          <a:prstGeom prst="rect">
            <a:avLst/>
          </a:prstGeom>
        </p:spPr>
      </p:pic>
      <p:sp>
        <p:nvSpPr>
          <p:cNvPr id="6" name="Прямоугольник 5">
            <a:extLst>
              <a:ext uri="{FF2B5EF4-FFF2-40B4-BE49-F238E27FC236}">
                <a16:creationId xmlns:a16="http://schemas.microsoft.com/office/drawing/2014/main" id="{AF896721-9E82-4B65-8606-2309F95F3B8F}"/>
              </a:ext>
            </a:extLst>
          </p:cNvPr>
          <p:cNvSpPr/>
          <p:nvPr/>
        </p:nvSpPr>
        <p:spPr>
          <a:xfrm>
            <a:off x="4099708" y="2821802"/>
            <a:ext cx="6482738" cy="918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ln w="0"/>
                <a:solidFill>
                  <a:schemeClr val="bg1"/>
                </a:solidFill>
                <a:effectLst>
                  <a:outerShdw blurRad="38100" dist="25400" dir="5400000" algn="ctr" rotWithShape="0">
                    <a:srgbClr val="6E747A">
                      <a:alpha val="43000"/>
                    </a:srgbClr>
                  </a:outerShdw>
                </a:effectLst>
              </a:rPr>
              <a:t>1.Kəskin sinə ağrısı ilə müraciət edən xəstələrdə ardıcıl cTn I və ya T səviyyələri anormal dəyərləri və kəskin miokard zədələnməsinin göstəricisi olan (yüksələn və ya enən) nümunəni müəyyən etmək üçün faydalıdır </a:t>
            </a:r>
            <a:endParaRPr lang="az-Latn-AZ" sz="1600" b="1" dirty="0">
              <a:solidFill>
                <a:schemeClr val="bg1"/>
              </a:solidFill>
            </a:endParaRPr>
          </a:p>
        </p:txBody>
      </p:sp>
      <p:sp>
        <p:nvSpPr>
          <p:cNvPr id="7" name="Прямоугольник 6">
            <a:extLst>
              <a:ext uri="{FF2B5EF4-FFF2-40B4-BE49-F238E27FC236}">
                <a16:creationId xmlns:a16="http://schemas.microsoft.com/office/drawing/2014/main" id="{1B6290B9-4177-4B89-87B4-3C615647DF52}"/>
              </a:ext>
            </a:extLst>
          </p:cNvPr>
          <p:cNvSpPr/>
          <p:nvPr/>
        </p:nvSpPr>
        <p:spPr>
          <a:xfrm>
            <a:off x="4099708" y="3740206"/>
            <a:ext cx="6482738" cy="10674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ln w="0"/>
                <a:solidFill>
                  <a:schemeClr val="accent1"/>
                </a:solidFill>
                <a:effectLst>
                  <a:outerShdw blurRad="38100" dist="25400" dir="5400000" algn="ctr" rotWithShape="0">
                    <a:srgbClr val="6E747A">
                      <a:alpha val="43000"/>
                    </a:srgbClr>
                  </a:outerShdw>
                </a:effectLst>
              </a:rPr>
              <a:t>2.Kəskin sinə ağrısı ilə müraciət edən xəstələrdə yüksək həssas cTn üstünlük verilən biomarkerdir, çünki o, miokard zədələnməsini daha tez aşkar etməyə və ya istisna etməyə imkan verir və diaqnostik dəqiqliyi artırır (17, 21-25).</a:t>
            </a:r>
          </a:p>
        </p:txBody>
      </p:sp>
      <p:sp>
        <p:nvSpPr>
          <p:cNvPr id="8" name="Прямоугольник 7">
            <a:extLst>
              <a:ext uri="{FF2B5EF4-FFF2-40B4-BE49-F238E27FC236}">
                <a16:creationId xmlns:a16="http://schemas.microsoft.com/office/drawing/2014/main" id="{476E88CF-43B2-4F57-8945-842EE81196EB}"/>
              </a:ext>
            </a:extLst>
          </p:cNvPr>
          <p:cNvSpPr/>
          <p:nvPr/>
        </p:nvSpPr>
        <p:spPr>
          <a:xfrm>
            <a:off x="4099708" y="4807669"/>
            <a:ext cx="6482738" cy="10034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3.Klinisistlər öz müəssisələrində istifadə edilən cTn testi üçün miokard zədələnməsini təyin edən analitik performansa və 99. faizlik yuxarı istinad həddi ilə tanış olmalıdırlar.</a:t>
            </a:r>
          </a:p>
        </p:txBody>
      </p:sp>
      <p:sp>
        <p:nvSpPr>
          <p:cNvPr id="9" name="Прямоугольник 8">
            <a:extLst>
              <a:ext uri="{FF2B5EF4-FFF2-40B4-BE49-F238E27FC236}">
                <a16:creationId xmlns:a16="http://schemas.microsoft.com/office/drawing/2014/main" id="{AF236F02-D912-4081-8542-5D8ACB1349CA}"/>
              </a:ext>
            </a:extLst>
          </p:cNvPr>
          <p:cNvSpPr/>
          <p:nvPr/>
        </p:nvSpPr>
        <p:spPr>
          <a:xfrm>
            <a:off x="4099708" y="5811139"/>
            <a:ext cx="6482737" cy="8010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4. cTn mövcud olduqda, kreatin kinaz MB (CK-MB) izoenzimi və mioqlobin,kəskin miokard zədələnməsi  diaqnozu üçün faydalı deyil.</a:t>
            </a:r>
          </a:p>
        </p:txBody>
      </p:sp>
    </p:spTree>
    <p:extLst>
      <p:ext uri="{BB962C8B-B14F-4D97-AF65-F5344CB8AC3E}">
        <p14:creationId xmlns:p14="http://schemas.microsoft.com/office/powerpoint/2010/main" val="2247019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solidFill>
                  <a:schemeClr val="bg1"/>
                </a:solidFill>
              </a:rPr>
              <a:t>KKS sübhəsi olan ağrı(STEMİ </a:t>
            </a:r>
            <a:r>
              <a:rPr lang="az-Latn-AZ" sz="2400" dirty="0">
                <a:solidFill>
                  <a:schemeClr val="bg1"/>
                </a:solidFill>
              </a:rPr>
              <a:t>daxil deyil)</a:t>
            </a:r>
            <a:endParaRPr lang="az-Latn-AZ" dirty="0">
              <a:solidFill>
                <a:schemeClr val="bg1"/>
              </a:solidFill>
            </a:endParaRP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28187" y="1674977"/>
            <a:ext cx="11699192" cy="5091479"/>
          </a:xfrm>
        </p:spPr>
        <p:txBody>
          <a:bodyPr/>
          <a:lstStyle/>
          <a:p>
            <a:r>
              <a:rPr lang="az-Latn-AZ" dirty="0"/>
              <a:t>    </a:t>
            </a:r>
          </a:p>
        </p:txBody>
      </p:sp>
      <p:pic>
        <p:nvPicPr>
          <p:cNvPr id="4" name="Рисунок 3">
            <a:extLst>
              <a:ext uri="{FF2B5EF4-FFF2-40B4-BE49-F238E27FC236}">
                <a16:creationId xmlns:a16="http://schemas.microsoft.com/office/drawing/2014/main" id="{AE27C8E3-0EBA-430D-891C-F797F58BA2F5}"/>
              </a:ext>
            </a:extLst>
          </p:cNvPr>
          <p:cNvPicPr>
            <a:picLocks noChangeAspect="1"/>
          </p:cNvPicPr>
          <p:nvPr/>
        </p:nvPicPr>
        <p:blipFill>
          <a:blip r:embed="rId2"/>
          <a:stretch>
            <a:fillRect/>
          </a:stretch>
        </p:blipFill>
        <p:spPr>
          <a:xfrm>
            <a:off x="684209" y="1674976"/>
            <a:ext cx="10613329" cy="5048751"/>
          </a:xfrm>
          <a:prstGeom prst="rect">
            <a:avLst/>
          </a:prstGeom>
        </p:spPr>
      </p:pic>
      <p:sp>
        <p:nvSpPr>
          <p:cNvPr id="5" name="Прямоугольник 4">
            <a:extLst>
              <a:ext uri="{FF2B5EF4-FFF2-40B4-BE49-F238E27FC236}">
                <a16:creationId xmlns:a16="http://schemas.microsoft.com/office/drawing/2014/main" id="{081CBB60-FBB1-4783-BB29-C73F3E7F4345}"/>
              </a:ext>
            </a:extLst>
          </p:cNvPr>
          <p:cNvSpPr/>
          <p:nvPr/>
        </p:nvSpPr>
        <p:spPr>
          <a:xfrm>
            <a:off x="3324313" y="1999716"/>
            <a:ext cx="7973225" cy="12733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1.Kəskin döş qəfəsində ağrı və şübhəli KKS ilə müraciət edən xəstələrdə </a:t>
            </a:r>
            <a:r>
              <a:rPr lang="az-Latn-AZ" sz="2000" b="1" dirty="0">
                <a:ln w="0"/>
                <a:solidFill>
                  <a:schemeClr val="accent1"/>
                </a:solidFill>
                <a:effectLst>
                  <a:outerShdw blurRad="38100" dist="38100" dir="2700000" algn="tl">
                    <a:srgbClr val="000000">
                      <a:alpha val="43137"/>
                    </a:srgbClr>
                  </a:outerShdw>
                </a:effectLst>
              </a:rPr>
              <a:t>klinik qərar yolları </a:t>
            </a:r>
            <a:r>
              <a:rPr lang="az-Latn-AZ" b="1" dirty="0">
                <a:ln w="0"/>
                <a:solidFill>
                  <a:schemeClr val="accent1"/>
                </a:solidFill>
                <a:effectLst>
                  <a:outerShdw blurRad="38100" dist="25400" dir="5400000" algn="ctr" rotWithShape="0">
                    <a:srgbClr val="6E747A">
                      <a:alpha val="43000"/>
                    </a:srgbClr>
                  </a:outerShdw>
                </a:effectLst>
              </a:rPr>
              <a:t>(CDPs) xəstələrin yerləşdirilməsini və sonrakı diaqnostik qiymətləndirməni asanlaşdırmaq üçün </a:t>
            </a:r>
            <a:r>
              <a:rPr lang="az-Latn-AZ" b="1" u="sng" dirty="0">
                <a:ln w="0"/>
                <a:solidFill>
                  <a:schemeClr val="accent1"/>
                </a:solidFill>
              </a:rPr>
              <a:t>aşağı, orta </a:t>
            </a:r>
            <a:r>
              <a:rPr lang="az-Latn-AZ" b="1" dirty="0">
                <a:ln w="0"/>
                <a:solidFill>
                  <a:schemeClr val="accent1"/>
                </a:solidFill>
              </a:rPr>
              <a:t>və </a:t>
            </a:r>
            <a:r>
              <a:rPr lang="az-Latn-AZ" b="1" u="sng" dirty="0">
                <a:ln w="0"/>
                <a:solidFill>
                  <a:schemeClr val="accent1"/>
                </a:solidFill>
              </a:rPr>
              <a:t>yüksək </a:t>
            </a:r>
            <a:r>
              <a:rPr lang="az-Latn-AZ" b="1" dirty="0">
                <a:ln w="0"/>
                <a:solidFill>
                  <a:schemeClr val="accent1"/>
                </a:solidFill>
              </a:rPr>
              <a:t>riskli qruplara</a:t>
            </a:r>
            <a:r>
              <a:rPr lang="az-Latn-AZ" b="1" dirty="0">
                <a:ln w="0"/>
                <a:solidFill>
                  <a:schemeClr val="accent1"/>
                </a:solidFill>
                <a:effectLst>
                  <a:outerShdw blurRad="38100" dist="25400" dir="5400000" algn="ctr" rotWithShape="0">
                    <a:srgbClr val="6E747A">
                      <a:alpha val="43000"/>
                    </a:srgbClr>
                  </a:outerShdw>
                </a:effectLst>
              </a:rPr>
              <a:t> ayrılmalıdır</a:t>
            </a:r>
          </a:p>
        </p:txBody>
      </p:sp>
      <p:sp>
        <p:nvSpPr>
          <p:cNvPr id="6" name="Прямоугольник 5">
            <a:extLst>
              <a:ext uri="{FF2B5EF4-FFF2-40B4-BE49-F238E27FC236}">
                <a16:creationId xmlns:a16="http://schemas.microsoft.com/office/drawing/2014/main" id="{071162FF-E982-49BE-B975-DA77E8097241}"/>
              </a:ext>
            </a:extLst>
          </p:cNvPr>
          <p:cNvSpPr/>
          <p:nvPr/>
        </p:nvSpPr>
        <p:spPr>
          <a:xfrm>
            <a:off x="3324313" y="3273039"/>
            <a:ext cx="7973225" cy="13160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ln w="0"/>
                <a:solidFill>
                  <a:schemeClr val="accent1"/>
                </a:solidFill>
                <a:effectLst>
                  <a:outerShdw blurRad="38100" dist="25400" dir="5400000" algn="ctr" rotWithShape="0">
                    <a:srgbClr val="6E747A">
                      <a:alpha val="43000"/>
                    </a:srgbClr>
                  </a:outerShdw>
                </a:effectLst>
              </a:rPr>
              <a:t>2.Kəskin sinə ağrısı ilə müraciət edən və KKS şübhəsi olan, miokard zədələnməsini istisna etmək üçün ardıcıl troponinlərin təyin olunduğu xəstələrin qiymətləndirilməsində təkrar ölçmələr üçün ilkin troponin nümunəsinin alınmasından sonra(sifir vaxtı) tövsiyə olunan vaxt intervalları  aşağıdakılardır: hsTn üçün 1-3 saat və adi troponin üçün 3-6 saat.</a:t>
            </a:r>
          </a:p>
        </p:txBody>
      </p:sp>
      <p:sp>
        <p:nvSpPr>
          <p:cNvPr id="7" name="Прямоугольник 6">
            <a:extLst>
              <a:ext uri="{FF2B5EF4-FFF2-40B4-BE49-F238E27FC236}">
                <a16:creationId xmlns:a16="http://schemas.microsoft.com/office/drawing/2014/main" id="{7BD57BF6-5F48-4702-B49B-EACB1FFAF303}"/>
              </a:ext>
            </a:extLst>
          </p:cNvPr>
          <p:cNvSpPr/>
          <p:nvPr/>
        </p:nvSpPr>
        <p:spPr>
          <a:xfrm>
            <a:off x="3324312" y="4589093"/>
            <a:ext cx="7973226" cy="12733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3.4. Kəskin döş qəfəsində ağrı və KKS şübhəsi olan xəstələrdə, mümkün olduqda əvvəlki testlər nəzərə alınmalı və CDP-lərə daxil edilməlidir.hər klinika toponinə bağlı müstəqil protokol hazirlamaldır.</a:t>
            </a:r>
          </a:p>
        </p:txBody>
      </p:sp>
      <p:sp>
        <p:nvSpPr>
          <p:cNvPr id="8" name="Прямоугольник 7">
            <a:extLst>
              <a:ext uri="{FF2B5EF4-FFF2-40B4-BE49-F238E27FC236}">
                <a16:creationId xmlns:a16="http://schemas.microsoft.com/office/drawing/2014/main" id="{E29BAFFC-F0A2-45B7-82D4-ABC27FE1FE4D}"/>
              </a:ext>
            </a:extLst>
          </p:cNvPr>
          <p:cNvSpPr/>
          <p:nvPr/>
        </p:nvSpPr>
        <p:spPr>
          <a:xfrm>
            <a:off x="3324312" y="5905146"/>
            <a:ext cx="7973226" cy="9528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b="1" dirty="0">
                <a:ln w="0"/>
                <a:solidFill>
                  <a:schemeClr val="accent1"/>
                </a:solidFill>
                <a:effectLst>
                  <a:outerShdw blurRad="38100" dist="25400" dir="5400000" algn="ctr" rotWithShape="0">
                    <a:srgbClr val="6E747A">
                      <a:alpha val="43000"/>
                    </a:srgbClr>
                  </a:outerShdw>
                </a:effectLst>
              </a:rPr>
              <a:t>5. Kəskin sinə ağrısı, normal EKQ və TY-a gəlişindən ən azı 3 saat əvvəl başlayan KKS əlamətləri şübhəsi olan xəstələr üçün ilkin hsTn (sıfır vaxt) normadan aşağı olması,  miokard zədələnməsini istisna edir</a:t>
            </a:r>
            <a:r>
              <a:rPr lang="az-Latn-AZ" b="1" dirty="0">
                <a:ln w="0"/>
                <a:solidFill>
                  <a:schemeClr val="accent1"/>
                </a:solidFill>
                <a:effectLst>
                  <a:outerShdw blurRad="38100" dist="25400" dir="5400000" algn="ctr" rotWithShape="0">
                    <a:srgbClr val="6E747A">
                      <a:alpha val="43000"/>
                    </a:srgbClr>
                  </a:outerShdw>
                </a:effectLst>
              </a:rPr>
              <a:t>.</a:t>
            </a:r>
          </a:p>
        </p:txBody>
      </p:sp>
      <p:sp>
        <p:nvSpPr>
          <p:cNvPr id="9" name="Прямоугольник 8">
            <a:extLst>
              <a:ext uri="{FF2B5EF4-FFF2-40B4-BE49-F238E27FC236}">
                <a16:creationId xmlns:a16="http://schemas.microsoft.com/office/drawing/2014/main" id="{A0FB589D-F6BE-47F4-B0E1-37DF88676699}"/>
              </a:ext>
            </a:extLst>
          </p:cNvPr>
          <p:cNvSpPr/>
          <p:nvPr/>
        </p:nvSpPr>
        <p:spPr>
          <a:xfrm>
            <a:off x="684210" y="5862417"/>
            <a:ext cx="1306960" cy="861310"/>
          </a:xfrm>
          <a:prstGeom prst="rect">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2a</a:t>
            </a:r>
            <a:endParaRPr lang="az-Latn-AZ" b="1" dirty="0"/>
          </a:p>
        </p:txBody>
      </p:sp>
      <p:sp>
        <p:nvSpPr>
          <p:cNvPr id="10" name="Прямоугольник 9">
            <a:extLst>
              <a:ext uri="{FF2B5EF4-FFF2-40B4-BE49-F238E27FC236}">
                <a16:creationId xmlns:a16="http://schemas.microsoft.com/office/drawing/2014/main" id="{8A335807-9A1B-47F1-B75B-FE2439FC4828}"/>
              </a:ext>
            </a:extLst>
          </p:cNvPr>
          <p:cNvSpPr/>
          <p:nvPr/>
        </p:nvSpPr>
        <p:spPr>
          <a:xfrm>
            <a:off x="684208" y="2021080"/>
            <a:ext cx="1333143" cy="12733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ln w="0"/>
                <a:solidFill>
                  <a:schemeClr val="bg1"/>
                </a:solidFill>
                <a:effectLst>
                  <a:outerShdw blurRad="38100" dist="25400" dir="5400000" algn="ctr" rotWithShape="0">
                    <a:srgbClr val="6E747A">
                      <a:alpha val="43000"/>
                    </a:srgbClr>
                  </a:outerShdw>
                </a:effectLst>
              </a:rPr>
              <a:t>1</a:t>
            </a:r>
            <a:endParaRPr lang="az-Latn-AZ" b="1" dirty="0">
              <a:ln w="0"/>
              <a:solidFill>
                <a:schemeClr val="accent1"/>
              </a:solidFill>
              <a:effectLst>
                <a:outerShdw blurRad="38100" dist="25400" dir="5400000" algn="ctr" rotWithShape="0">
                  <a:srgbClr val="6E747A">
                    <a:alpha val="43000"/>
                  </a:srgbClr>
                </a:outerShdw>
              </a:effectLst>
            </a:endParaRPr>
          </a:p>
        </p:txBody>
      </p:sp>
      <p:sp>
        <p:nvSpPr>
          <p:cNvPr id="11" name="Прямоугольник 10">
            <a:extLst>
              <a:ext uri="{FF2B5EF4-FFF2-40B4-BE49-F238E27FC236}">
                <a16:creationId xmlns:a16="http://schemas.microsoft.com/office/drawing/2014/main" id="{7C8AA460-DC0C-4958-9B8B-5476FD87EB47}"/>
              </a:ext>
            </a:extLst>
          </p:cNvPr>
          <p:cNvSpPr/>
          <p:nvPr/>
        </p:nvSpPr>
        <p:spPr>
          <a:xfrm>
            <a:off x="1991170" y="1999715"/>
            <a:ext cx="1306960" cy="1273323"/>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B-NR</a:t>
            </a:r>
          </a:p>
        </p:txBody>
      </p:sp>
      <p:sp>
        <p:nvSpPr>
          <p:cNvPr id="12" name="Прямоугольник 11">
            <a:extLst>
              <a:ext uri="{FF2B5EF4-FFF2-40B4-BE49-F238E27FC236}">
                <a16:creationId xmlns:a16="http://schemas.microsoft.com/office/drawing/2014/main" id="{6658336E-2C0D-45A4-91FA-787A7313A5A2}"/>
              </a:ext>
            </a:extLst>
          </p:cNvPr>
          <p:cNvSpPr/>
          <p:nvPr/>
        </p:nvSpPr>
        <p:spPr>
          <a:xfrm>
            <a:off x="2017352" y="3273039"/>
            <a:ext cx="1280777" cy="1273324"/>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B-NR</a:t>
            </a:r>
          </a:p>
        </p:txBody>
      </p:sp>
      <p:sp>
        <p:nvSpPr>
          <p:cNvPr id="13" name="Прямоугольник 12">
            <a:extLst>
              <a:ext uri="{FF2B5EF4-FFF2-40B4-BE49-F238E27FC236}">
                <a16:creationId xmlns:a16="http://schemas.microsoft.com/office/drawing/2014/main" id="{23F7164D-CF57-4E43-B551-C211EAC13130}"/>
              </a:ext>
            </a:extLst>
          </p:cNvPr>
          <p:cNvSpPr/>
          <p:nvPr/>
        </p:nvSpPr>
        <p:spPr>
          <a:xfrm>
            <a:off x="684209" y="3273039"/>
            <a:ext cx="1306959" cy="1273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1</a:t>
            </a:r>
          </a:p>
        </p:txBody>
      </p:sp>
      <p:sp>
        <p:nvSpPr>
          <p:cNvPr id="14" name="Прямоугольник 13">
            <a:extLst>
              <a:ext uri="{FF2B5EF4-FFF2-40B4-BE49-F238E27FC236}">
                <a16:creationId xmlns:a16="http://schemas.microsoft.com/office/drawing/2014/main" id="{10584B2B-9186-4174-8F35-A3A01D4DB8BB}"/>
              </a:ext>
            </a:extLst>
          </p:cNvPr>
          <p:cNvSpPr/>
          <p:nvPr/>
        </p:nvSpPr>
        <p:spPr>
          <a:xfrm>
            <a:off x="2017352" y="4589092"/>
            <a:ext cx="1280777" cy="1273325"/>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C-LD</a:t>
            </a:r>
          </a:p>
        </p:txBody>
      </p:sp>
      <p:sp>
        <p:nvSpPr>
          <p:cNvPr id="15" name="Прямоугольник 14">
            <a:extLst>
              <a:ext uri="{FF2B5EF4-FFF2-40B4-BE49-F238E27FC236}">
                <a16:creationId xmlns:a16="http://schemas.microsoft.com/office/drawing/2014/main" id="{28F89AAF-BA50-42C0-A010-D4177C49E43C}"/>
              </a:ext>
            </a:extLst>
          </p:cNvPr>
          <p:cNvSpPr/>
          <p:nvPr/>
        </p:nvSpPr>
        <p:spPr>
          <a:xfrm>
            <a:off x="684209" y="4589092"/>
            <a:ext cx="1306960" cy="1273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solidFill>
                  <a:schemeClr val="bg1"/>
                </a:solidFill>
              </a:rPr>
              <a:t>1</a:t>
            </a:r>
          </a:p>
        </p:txBody>
      </p:sp>
    </p:spTree>
    <p:extLst>
      <p:ext uri="{BB962C8B-B14F-4D97-AF65-F5344CB8AC3E}">
        <p14:creationId xmlns:p14="http://schemas.microsoft.com/office/powerpoint/2010/main" val="1455566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427148" y="245806"/>
            <a:ext cx="9693136" cy="865147"/>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 Kəskin ağrının alqoritması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a:t>
            </a:r>
          </a:p>
        </p:txBody>
      </p:sp>
      <p:pic>
        <p:nvPicPr>
          <p:cNvPr id="4" name="Рисунок 3">
            <a:extLst>
              <a:ext uri="{FF2B5EF4-FFF2-40B4-BE49-F238E27FC236}">
                <a16:creationId xmlns:a16="http://schemas.microsoft.com/office/drawing/2014/main" id="{918066A7-E620-4C6D-B77E-2205A6568903}"/>
              </a:ext>
            </a:extLst>
          </p:cNvPr>
          <p:cNvPicPr>
            <a:picLocks noChangeAspect="1"/>
          </p:cNvPicPr>
          <p:nvPr/>
        </p:nvPicPr>
        <p:blipFill>
          <a:blip r:embed="rId2"/>
          <a:stretch>
            <a:fillRect/>
          </a:stretch>
        </p:blipFill>
        <p:spPr>
          <a:xfrm>
            <a:off x="354773" y="1312962"/>
            <a:ext cx="10844979" cy="5417451"/>
          </a:xfrm>
          <a:prstGeom prst="rect">
            <a:avLst/>
          </a:prstGeom>
        </p:spPr>
      </p:pic>
      <p:sp>
        <p:nvSpPr>
          <p:cNvPr id="5" name="Прямоугольник 4">
            <a:extLst>
              <a:ext uri="{FF2B5EF4-FFF2-40B4-BE49-F238E27FC236}">
                <a16:creationId xmlns:a16="http://schemas.microsoft.com/office/drawing/2014/main" id="{D64C89E2-FE3D-4789-B16A-E81D837C6547}"/>
              </a:ext>
            </a:extLst>
          </p:cNvPr>
          <p:cNvSpPr/>
          <p:nvPr/>
        </p:nvSpPr>
        <p:spPr>
          <a:xfrm>
            <a:off x="354773" y="3368842"/>
            <a:ext cx="2075606" cy="4353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dirty="0">
                <a:solidFill>
                  <a:schemeClr val="bg1"/>
                </a:solidFill>
              </a:rPr>
              <a:t>Aşkar non kardiak səbəb</a:t>
            </a:r>
          </a:p>
        </p:txBody>
      </p:sp>
      <p:sp>
        <p:nvSpPr>
          <p:cNvPr id="6" name="Прямоугольник 5">
            <a:extLst>
              <a:ext uri="{FF2B5EF4-FFF2-40B4-BE49-F238E27FC236}">
                <a16:creationId xmlns:a16="http://schemas.microsoft.com/office/drawing/2014/main" id="{71F8A026-18C9-4E83-8061-FFE3962B5CD6}"/>
              </a:ext>
            </a:extLst>
          </p:cNvPr>
          <p:cNvSpPr/>
          <p:nvPr/>
        </p:nvSpPr>
        <p:spPr>
          <a:xfrm>
            <a:off x="354773" y="4082716"/>
            <a:ext cx="2075606" cy="58544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kardioloji test tələb olunmur</a:t>
            </a:r>
          </a:p>
        </p:txBody>
      </p:sp>
      <p:sp>
        <p:nvSpPr>
          <p:cNvPr id="7" name="Прямоугольник 6">
            <a:extLst>
              <a:ext uri="{FF2B5EF4-FFF2-40B4-BE49-F238E27FC236}">
                <a16:creationId xmlns:a16="http://schemas.microsoft.com/office/drawing/2014/main" id="{EB991813-6C10-4819-80E5-6D8AB5C4590C}"/>
              </a:ext>
            </a:extLst>
          </p:cNvPr>
          <p:cNvSpPr/>
          <p:nvPr/>
        </p:nvSpPr>
        <p:spPr>
          <a:xfrm>
            <a:off x="3178183" y="3382652"/>
            <a:ext cx="2115712" cy="4754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Aşkar nonişemik kardiak səbəb</a:t>
            </a:r>
          </a:p>
        </p:txBody>
      </p:sp>
      <p:sp>
        <p:nvSpPr>
          <p:cNvPr id="9" name="Прямоугольник 8">
            <a:extLst>
              <a:ext uri="{FF2B5EF4-FFF2-40B4-BE49-F238E27FC236}">
                <a16:creationId xmlns:a16="http://schemas.microsoft.com/office/drawing/2014/main" id="{65DB280E-F840-48AF-BBD1-FA4D6F5D6144}"/>
              </a:ext>
            </a:extLst>
          </p:cNvPr>
          <p:cNvSpPr/>
          <p:nvPr/>
        </p:nvSpPr>
        <p:spPr>
          <a:xfrm>
            <a:off x="3178182" y="4060135"/>
            <a:ext cx="2115712" cy="608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t> </a:t>
            </a:r>
            <a:r>
              <a:rPr lang="az-Latn-AZ" dirty="0">
                <a:solidFill>
                  <a:schemeClr val="bg1"/>
                </a:solidFill>
              </a:rPr>
              <a:t>digər lazimi kardioloji testlər</a:t>
            </a:r>
            <a:endParaRPr lang="az-Latn-AZ" dirty="0"/>
          </a:p>
        </p:txBody>
      </p:sp>
      <p:sp>
        <p:nvSpPr>
          <p:cNvPr id="10" name="Прямоугольник 9">
            <a:extLst>
              <a:ext uri="{FF2B5EF4-FFF2-40B4-BE49-F238E27FC236}">
                <a16:creationId xmlns:a16="http://schemas.microsoft.com/office/drawing/2014/main" id="{04BC64C1-2BA1-4139-8F24-88810C8FFBB9}"/>
              </a:ext>
            </a:extLst>
          </p:cNvPr>
          <p:cNvSpPr/>
          <p:nvPr/>
        </p:nvSpPr>
        <p:spPr>
          <a:xfrm>
            <a:off x="6041699" y="3382652"/>
            <a:ext cx="2075606" cy="4353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Ehtimal ki, KKS</a:t>
            </a:r>
            <a:endParaRPr lang="az-Latn-AZ" b="1" dirty="0"/>
          </a:p>
        </p:txBody>
      </p:sp>
      <p:sp>
        <p:nvSpPr>
          <p:cNvPr id="11" name="Прямоугольник 10">
            <a:extLst>
              <a:ext uri="{FF2B5EF4-FFF2-40B4-BE49-F238E27FC236}">
                <a16:creationId xmlns:a16="http://schemas.microsoft.com/office/drawing/2014/main" id="{F2A5FC43-1484-4F61-A758-5EA5AE9FBCC1}"/>
              </a:ext>
            </a:extLst>
          </p:cNvPr>
          <p:cNvSpPr/>
          <p:nvPr/>
        </p:nvSpPr>
        <p:spPr>
          <a:xfrm>
            <a:off x="6041696" y="4020031"/>
            <a:ext cx="2075607" cy="319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Troponin cavabı</a:t>
            </a:r>
          </a:p>
        </p:txBody>
      </p:sp>
      <p:sp>
        <p:nvSpPr>
          <p:cNvPr id="12" name="Прямоугольник 11">
            <a:extLst>
              <a:ext uri="{FF2B5EF4-FFF2-40B4-BE49-F238E27FC236}">
                <a16:creationId xmlns:a16="http://schemas.microsoft.com/office/drawing/2014/main" id="{817F51D6-ABC2-4E01-9097-68488B762E1E}"/>
              </a:ext>
            </a:extLst>
          </p:cNvPr>
          <p:cNvSpPr/>
          <p:nvPr/>
        </p:nvSpPr>
        <p:spPr>
          <a:xfrm flipH="1">
            <a:off x="6041694" y="4541398"/>
            <a:ext cx="2075606" cy="3273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t> </a:t>
            </a:r>
            <a:r>
              <a:rPr lang="az-Latn-AZ" dirty="0">
                <a:solidFill>
                  <a:schemeClr val="bg1"/>
                </a:solidFill>
              </a:rPr>
              <a:t>Riskləri hesabla</a:t>
            </a:r>
          </a:p>
        </p:txBody>
      </p:sp>
      <p:sp>
        <p:nvSpPr>
          <p:cNvPr id="13" name="Прямоугольник 12">
            <a:extLst>
              <a:ext uri="{FF2B5EF4-FFF2-40B4-BE49-F238E27FC236}">
                <a16:creationId xmlns:a16="http://schemas.microsoft.com/office/drawing/2014/main" id="{29FB0727-E01E-4C24-88FE-10DE3ED13B22}"/>
              </a:ext>
            </a:extLst>
          </p:cNvPr>
          <p:cNvSpPr/>
          <p:nvPr/>
        </p:nvSpPr>
        <p:spPr>
          <a:xfrm>
            <a:off x="3048000" y="5253790"/>
            <a:ext cx="1652337" cy="3930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Aşağı risk</a:t>
            </a:r>
          </a:p>
        </p:txBody>
      </p:sp>
      <p:sp>
        <p:nvSpPr>
          <p:cNvPr id="14" name="Прямоугольник 13">
            <a:extLst>
              <a:ext uri="{FF2B5EF4-FFF2-40B4-BE49-F238E27FC236}">
                <a16:creationId xmlns:a16="http://schemas.microsoft.com/office/drawing/2014/main" id="{85D58245-75B8-467C-A07D-FC380975B713}"/>
              </a:ext>
            </a:extLst>
          </p:cNvPr>
          <p:cNvSpPr/>
          <p:nvPr/>
        </p:nvSpPr>
        <p:spPr>
          <a:xfrm>
            <a:off x="6256421" y="5253790"/>
            <a:ext cx="1764632" cy="4211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Orta risk</a:t>
            </a:r>
          </a:p>
        </p:txBody>
      </p:sp>
      <p:sp>
        <p:nvSpPr>
          <p:cNvPr id="15" name="Прямоугольник 14">
            <a:extLst>
              <a:ext uri="{FF2B5EF4-FFF2-40B4-BE49-F238E27FC236}">
                <a16:creationId xmlns:a16="http://schemas.microsoft.com/office/drawing/2014/main" id="{064253AB-D1A3-4CFB-A93D-5CABDFA2188B}"/>
              </a:ext>
            </a:extLst>
          </p:cNvPr>
          <p:cNvSpPr/>
          <p:nvPr/>
        </p:nvSpPr>
        <p:spPr>
          <a:xfrm>
            <a:off x="9456821" y="5253790"/>
            <a:ext cx="1697211" cy="4211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Yüksək risk</a:t>
            </a:r>
          </a:p>
        </p:txBody>
      </p:sp>
      <p:sp>
        <p:nvSpPr>
          <p:cNvPr id="8" name="Прямоугольник 7">
            <a:extLst>
              <a:ext uri="{FF2B5EF4-FFF2-40B4-BE49-F238E27FC236}">
                <a16:creationId xmlns:a16="http://schemas.microsoft.com/office/drawing/2014/main" id="{5A2C8FAE-C699-4667-86E5-01D0DF6C23D3}"/>
              </a:ext>
            </a:extLst>
          </p:cNvPr>
          <p:cNvSpPr/>
          <p:nvPr/>
        </p:nvSpPr>
        <p:spPr>
          <a:xfrm flipH="1">
            <a:off x="9456821" y="5909521"/>
            <a:ext cx="1697210" cy="763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İnvaziv koronar angioqrafiya</a:t>
            </a:r>
          </a:p>
        </p:txBody>
      </p:sp>
      <p:sp>
        <p:nvSpPr>
          <p:cNvPr id="16" name="Прямоугольник 15">
            <a:extLst>
              <a:ext uri="{FF2B5EF4-FFF2-40B4-BE49-F238E27FC236}">
                <a16:creationId xmlns:a16="http://schemas.microsoft.com/office/drawing/2014/main" id="{94E8FA4D-2F33-4ADB-9BB4-D85B0B00888E}"/>
              </a:ext>
            </a:extLst>
          </p:cNvPr>
          <p:cNvSpPr/>
          <p:nvPr/>
        </p:nvSpPr>
        <p:spPr>
          <a:xfrm>
            <a:off x="3048000" y="5755164"/>
            <a:ext cx="1652337" cy="4772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sz="1600" dirty="0">
                <a:solidFill>
                  <a:schemeClr val="bg1"/>
                </a:solidFill>
              </a:rPr>
              <a:t>Əlavə test tələb olunmur</a:t>
            </a:r>
          </a:p>
        </p:txBody>
      </p:sp>
      <p:sp>
        <p:nvSpPr>
          <p:cNvPr id="17" name="Прямоугольник 16">
            <a:extLst>
              <a:ext uri="{FF2B5EF4-FFF2-40B4-BE49-F238E27FC236}">
                <a16:creationId xmlns:a16="http://schemas.microsoft.com/office/drawing/2014/main" id="{813B9B62-7A6D-4CC1-8120-44D4122373F3}"/>
              </a:ext>
            </a:extLst>
          </p:cNvPr>
          <p:cNvSpPr/>
          <p:nvPr/>
        </p:nvSpPr>
        <p:spPr>
          <a:xfrm>
            <a:off x="3048000" y="6340799"/>
            <a:ext cx="1652337" cy="332718"/>
          </a:xfrm>
          <a:prstGeom prst="rect">
            <a:avLst/>
          </a:prstGeom>
          <a:solidFill>
            <a:schemeClr val="bg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Evə buraxma</a:t>
            </a:r>
          </a:p>
        </p:txBody>
      </p:sp>
      <p:sp>
        <p:nvSpPr>
          <p:cNvPr id="18" name="Прямоугольник 17">
            <a:extLst>
              <a:ext uri="{FF2B5EF4-FFF2-40B4-BE49-F238E27FC236}">
                <a16:creationId xmlns:a16="http://schemas.microsoft.com/office/drawing/2014/main" id="{302264C9-7A12-43D1-8441-12D41F64A5BB}"/>
              </a:ext>
            </a:extLst>
          </p:cNvPr>
          <p:cNvSpPr/>
          <p:nvPr/>
        </p:nvSpPr>
        <p:spPr>
          <a:xfrm>
            <a:off x="6229266" y="5876964"/>
            <a:ext cx="1697210" cy="7352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600" dirty="0">
                <a:solidFill>
                  <a:schemeClr val="bg1"/>
                </a:solidFill>
              </a:rPr>
              <a:t>Əlavə diaqnostik test lazim ola bilər</a:t>
            </a:r>
          </a:p>
        </p:txBody>
      </p:sp>
      <p:sp>
        <p:nvSpPr>
          <p:cNvPr id="19" name="Прямоугольник 18">
            <a:extLst>
              <a:ext uri="{FF2B5EF4-FFF2-40B4-BE49-F238E27FC236}">
                <a16:creationId xmlns:a16="http://schemas.microsoft.com/office/drawing/2014/main" id="{4DCB01C1-6B0D-4091-A6A8-FE2F13FB9D73}"/>
              </a:ext>
            </a:extLst>
          </p:cNvPr>
          <p:cNvSpPr/>
          <p:nvPr/>
        </p:nvSpPr>
        <p:spPr>
          <a:xfrm>
            <a:off x="8021053" y="5879807"/>
            <a:ext cx="1203157" cy="7323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b="1" dirty="0">
                <a:solidFill>
                  <a:schemeClr val="bg1"/>
                </a:solidFill>
              </a:rPr>
              <a:t>Orta,ağır anormallıq</a:t>
            </a:r>
          </a:p>
        </p:txBody>
      </p:sp>
      <p:sp>
        <p:nvSpPr>
          <p:cNvPr id="20" name="Прямоугольник 19">
            <a:extLst>
              <a:ext uri="{FF2B5EF4-FFF2-40B4-BE49-F238E27FC236}">
                <a16:creationId xmlns:a16="http://schemas.microsoft.com/office/drawing/2014/main" id="{85D9330C-5E50-42FA-8916-A2DEA748A85E}"/>
              </a:ext>
            </a:extLst>
          </p:cNvPr>
          <p:cNvSpPr/>
          <p:nvPr/>
        </p:nvSpPr>
        <p:spPr>
          <a:xfrm>
            <a:off x="3272589" y="1900989"/>
            <a:ext cx="1933075" cy="4865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Anamnez   </a:t>
            </a:r>
            <a:r>
              <a:rPr lang="az-Latn-AZ" b="1" dirty="0">
                <a:solidFill>
                  <a:schemeClr val="bg1"/>
                </a:solidFill>
              </a:rPr>
              <a:t>+</a:t>
            </a:r>
          </a:p>
          <a:p>
            <a:pPr algn="ctr"/>
            <a:r>
              <a:rPr lang="az-Latn-AZ" dirty="0">
                <a:solidFill>
                  <a:schemeClr val="bg1"/>
                </a:solidFill>
              </a:rPr>
              <a:t>Fiziki müayinə</a:t>
            </a:r>
          </a:p>
        </p:txBody>
      </p:sp>
      <p:sp>
        <p:nvSpPr>
          <p:cNvPr id="21" name="Прямоугольник 20">
            <a:extLst>
              <a:ext uri="{FF2B5EF4-FFF2-40B4-BE49-F238E27FC236}">
                <a16:creationId xmlns:a16="http://schemas.microsoft.com/office/drawing/2014/main" id="{35F4861F-BAE1-41C4-80FF-4BB1F677FA65}"/>
              </a:ext>
            </a:extLst>
          </p:cNvPr>
          <p:cNvSpPr/>
          <p:nvPr/>
        </p:nvSpPr>
        <p:spPr>
          <a:xfrm>
            <a:off x="3269500" y="2525970"/>
            <a:ext cx="1933075" cy="4050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EKQ</a:t>
            </a:r>
          </a:p>
        </p:txBody>
      </p:sp>
    </p:spTree>
    <p:extLst>
      <p:ext uri="{BB962C8B-B14F-4D97-AF65-F5344CB8AC3E}">
        <p14:creationId xmlns:p14="http://schemas.microsoft.com/office/powerpoint/2010/main" val="2885121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219200" y="245806"/>
            <a:ext cx="9901084" cy="1053605"/>
          </a:xfrm>
        </p:spPr>
        <p:txBody>
          <a:bodyPr>
            <a:normAutofit/>
          </a:bodyPr>
          <a:lstStyle/>
          <a:p>
            <a:r>
              <a:rPr lang="az-Latn-AZ" sz="4000" cap="none" dirty="0">
                <a:ln w="0"/>
                <a:solidFill>
                  <a:schemeClr val="accent1"/>
                </a:solidFill>
                <a:effectLst>
                  <a:outerShdw blurRad="38100" dist="25400" dir="5400000" algn="ctr" rotWithShape="0">
                    <a:srgbClr val="6E747A">
                      <a:alpha val="43000"/>
                    </a:srgbClr>
                  </a:outerShdw>
                </a:effectLst>
              </a:rPr>
              <a:t>             Xüsusi Kardiloji   Testlər</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84211" y="1676401"/>
            <a:ext cx="11082673" cy="4876800"/>
          </a:xfrm>
        </p:spPr>
        <p:txBody>
          <a:bodyPr>
            <a:normAutofit fontScale="70000" lnSpcReduction="20000"/>
          </a:bodyPr>
          <a:lstStyle/>
          <a:p>
            <a:endParaRPr lang="az-Latn-AZ" sz="3200" dirty="0"/>
          </a:p>
          <a:p>
            <a:r>
              <a:rPr lang="az-Latn-AZ" sz="3200" dirty="0"/>
              <a:t> -F</a:t>
            </a:r>
            <a:r>
              <a:rPr lang="az-Latn-AZ" sz="3200" dirty="0">
                <a:ln w="0"/>
                <a:solidFill>
                  <a:schemeClr val="accent1"/>
                </a:solidFill>
                <a:effectLst>
                  <a:outerShdw blurRad="38100" dist="25400" dir="5400000" algn="ctr" rotWithShape="0">
                    <a:srgbClr val="6E747A">
                      <a:alpha val="43000"/>
                    </a:srgbClr>
                  </a:outerShdw>
                </a:effectLst>
              </a:rPr>
              <a:t>iziki</a:t>
            </a:r>
            <a:r>
              <a:rPr lang="az-Latn-AZ" sz="3200" dirty="0"/>
              <a:t> yükləmə EKQ(tredmil)</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Stress </a:t>
            </a:r>
            <a:r>
              <a:rPr lang="az-Latn-AZ" sz="3200" dirty="0"/>
              <a:t>Exokardioqrafiya</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CCTA</a:t>
            </a:r>
            <a:r>
              <a:rPr lang="az-Latn-AZ" sz="3200" dirty="0"/>
              <a:t> koronar komyuter tomoqrafik angioqrafiya</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CMR </a:t>
            </a:r>
            <a:r>
              <a:rPr lang="az-Latn-AZ" sz="3200" dirty="0"/>
              <a:t>  Kardiovaskulyar maqnetik tomoqrafiya</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PET</a:t>
            </a:r>
            <a:r>
              <a:rPr lang="az-Latn-AZ" sz="3200" dirty="0"/>
              <a:t>  pozitron emission tomoqrafiya</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SPEKT MPİ  tək</a:t>
            </a:r>
            <a:r>
              <a:rPr lang="az-Latn-AZ" sz="3200" dirty="0"/>
              <a:t> foton emission tomoqrafiya,miokard perfuzion görüntüləmə</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PET MPİ</a:t>
            </a:r>
          </a:p>
          <a:p>
            <a:r>
              <a:rPr lang="az-Latn-AZ" sz="3200" dirty="0"/>
              <a:t> -</a:t>
            </a:r>
            <a:r>
              <a:rPr lang="az-Latn-AZ" sz="3200" dirty="0">
                <a:ln w="0"/>
                <a:solidFill>
                  <a:schemeClr val="accent1"/>
                </a:solidFill>
                <a:effectLst>
                  <a:outerShdw blurRad="38100" dist="25400" dir="5400000" algn="ctr" rotWithShape="0">
                    <a:srgbClr val="6E747A">
                      <a:alpha val="43000"/>
                    </a:srgbClr>
                  </a:outerShdw>
                </a:effectLst>
              </a:rPr>
              <a:t>Stress CMP MPİ (farmokoloji sınaq)</a:t>
            </a:r>
          </a:p>
          <a:p>
            <a:r>
              <a:rPr lang="az-Latn-AZ" sz="5400" i="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202272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Ağciyər arteriyasının trombemboliyası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92505" y="1660359"/>
            <a:ext cx="11911263" cy="5101388"/>
          </a:xfrm>
        </p:spPr>
        <p:txBody>
          <a:bodyPr>
            <a:normAutofit lnSpcReduction="10000"/>
          </a:bodyPr>
          <a:lstStyle/>
          <a:p>
            <a:r>
              <a:rPr lang="az-Latn-AZ" sz="2000" dirty="0">
                <a:effectLst>
                  <a:outerShdw blurRad="38100" dist="38100" dir="2700000" algn="tl">
                    <a:srgbClr val="000000">
                      <a:alpha val="43137"/>
                    </a:srgbClr>
                  </a:outerShdw>
                </a:effectLst>
              </a:rPr>
              <a:t>    geniş yayılıb ve həyati təhlükəlidir. Ancaq sıx olaraq atipik müraciətlər səbəbiylə gözdən qaçabilən bir durumdur.</a:t>
            </a:r>
          </a:p>
          <a:p>
            <a:r>
              <a:rPr lang="az-Latn-AZ" dirty="0"/>
              <a:t>                    </a:t>
            </a:r>
            <a:r>
              <a:rPr lang="az-Latn-AZ" sz="2400" dirty="0"/>
              <a:t>• </a:t>
            </a:r>
            <a:r>
              <a:rPr lang="az-Latn-AZ" sz="2400" b="1" dirty="0"/>
              <a:t>Risk faktorları:</a:t>
            </a:r>
          </a:p>
          <a:p>
            <a:r>
              <a:rPr lang="az-Latn-AZ" sz="2000" dirty="0"/>
              <a:t>              – </a:t>
            </a:r>
            <a:r>
              <a:rPr lang="az-Latn-AZ" sz="2000" b="1" dirty="0"/>
              <a:t>Hərəkətsizlik</a:t>
            </a:r>
          </a:p>
          <a:p>
            <a:r>
              <a:rPr lang="az-Latn-AZ" sz="2000" b="1" dirty="0"/>
              <a:t>              – Metastaz</a:t>
            </a:r>
          </a:p>
          <a:p>
            <a:r>
              <a:rPr lang="az-Latn-AZ" sz="2000" b="1" dirty="0"/>
              <a:t>              – Yeni  cərrahi əməliyyat anamnezi</a:t>
            </a:r>
          </a:p>
          <a:p>
            <a:r>
              <a:rPr lang="az-Latn-AZ" sz="2000" b="1" dirty="0"/>
              <a:t>              – Travma</a:t>
            </a:r>
          </a:p>
          <a:p>
            <a:r>
              <a:rPr lang="az-Latn-AZ" sz="2000" b="1" dirty="0"/>
              <a:t>              – Daha əvvəlki DVT və ya varikoz venalar</a:t>
            </a:r>
          </a:p>
          <a:p>
            <a:r>
              <a:rPr lang="az-Latn-AZ" sz="2000" b="1" dirty="0"/>
              <a:t>              – HT</a:t>
            </a:r>
          </a:p>
          <a:p>
            <a:r>
              <a:rPr lang="az-Latn-AZ" sz="2000" b="1" dirty="0"/>
              <a:t>              – Sigaret ve köklük</a:t>
            </a:r>
          </a:p>
          <a:p>
            <a:r>
              <a:rPr lang="az-Latn-AZ" sz="2000" b="1" dirty="0"/>
              <a:t>              – Uzun uçuşlar</a:t>
            </a:r>
          </a:p>
          <a:p>
            <a:r>
              <a:rPr lang="az-Latn-AZ" sz="2000" b="1" dirty="0"/>
              <a:t>              -Oral kontraseptivlər,hamiləlik</a:t>
            </a:r>
          </a:p>
        </p:txBody>
      </p:sp>
    </p:spTree>
    <p:extLst>
      <p:ext uri="{BB962C8B-B14F-4D97-AF65-F5344CB8AC3E}">
        <p14:creationId xmlns:p14="http://schemas.microsoft.com/office/powerpoint/2010/main" val="36643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bg1"/>
                </a:solidFill>
                <a:effectLst>
                  <a:outerShdw blurRad="38100" dist="25400" dir="5400000" algn="ctr" rotWithShape="0">
                    <a:srgbClr val="6E747A">
                      <a:alpha val="43000"/>
                    </a:srgbClr>
                  </a:outerShdw>
                </a:effectLst>
              </a:rPr>
              <a:t>   Ağciyər arteriyasının trombemboliyası(PE)</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92505" y="1660359"/>
            <a:ext cx="11911263" cy="5101388"/>
          </a:xfrm>
        </p:spPr>
        <p:txBody>
          <a:bodyPr/>
          <a:lstStyle/>
          <a:p>
            <a:pPr algn="just"/>
            <a:r>
              <a:rPr lang="az-Latn-AZ" sz="2400" dirty="0"/>
              <a:t>    </a:t>
            </a:r>
          </a:p>
          <a:p>
            <a:pPr algn="just"/>
            <a:r>
              <a:rPr lang="az-Latn-AZ" sz="2400" dirty="0">
                <a:solidFill>
                  <a:schemeClr val="bg1"/>
                </a:solidFill>
                <a:effectLst>
                  <a:outerShdw blurRad="38100" dist="38100" dir="2700000" algn="tl">
                    <a:srgbClr val="000000">
                      <a:alpha val="43137"/>
                    </a:srgbClr>
                  </a:outerShdw>
                </a:effectLst>
              </a:rPr>
              <a:t>     </a:t>
            </a:r>
            <a:r>
              <a:rPr lang="az-Latn-AZ" sz="2800" dirty="0">
                <a:solidFill>
                  <a:schemeClr val="bg1"/>
                </a:solidFill>
                <a:effectLst>
                  <a:outerShdw blurRad="38100" dist="38100" dir="2700000" algn="tl">
                    <a:srgbClr val="000000">
                      <a:alpha val="43137"/>
                    </a:srgbClr>
                  </a:outerShdw>
                </a:effectLst>
              </a:rPr>
              <a:t>• Nəfəsalma ilə artan, plevrik ve kəskin bir ağrı</a:t>
            </a:r>
          </a:p>
          <a:p>
            <a:pPr algn="just"/>
            <a:r>
              <a:rPr lang="az-Latn-AZ" sz="2800" dirty="0">
                <a:solidFill>
                  <a:schemeClr val="bg1"/>
                </a:solidFill>
                <a:effectLst>
                  <a:outerShdw blurRad="38100" dist="38100" dir="2700000" algn="tl">
                    <a:srgbClr val="000000">
                      <a:alpha val="43137"/>
                    </a:srgbClr>
                  </a:outerShdw>
                </a:effectLst>
              </a:rPr>
              <a:t>    • Təngənəfəslik, qızdırma, öksürək, qanhayxırma, hipoksemiya,</a:t>
            </a:r>
          </a:p>
          <a:p>
            <a:pPr algn="just"/>
            <a:r>
              <a:rPr lang="az-Latn-AZ" sz="2800" dirty="0">
                <a:solidFill>
                  <a:schemeClr val="bg1"/>
                </a:solidFill>
                <a:effectLst>
                  <a:outerShdw blurRad="38100" dist="38100" dir="2700000" algn="tl">
                    <a:srgbClr val="000000">
                      <a:alpha val="43137"/>
                    </a:srgbClr>
                  </a:outerShdw>
                </a:effectLst>
              </a:rPr>
              <a:t>         taxikardiya və   taxipnoe görülür</a:t>
            </a:r>
          </a:p>
          <a:p>
            <a:pPr algn="just"/>
            <a:r>
              <a:rPr lang="az-Latn-AZ" sz="2800" dirty="0">
                <a:solidFill>
                  <a:schemeClr val="bg1"/>
                </a:solidFill>
                <a:effectLst>
                  <a:outerShdw blurRad="38100" dist="38100" dir="2700000" algn="tl">
                    <a:srgbClr val="000000">
                      <a:alpha val="43137"/>
                    </a:srgbClr>
                  </a:outerShdw>
                </a:effectLst>
              </a:rPr>
              <a:t>    • Klassik triada: qanhayxırma, təngənəfəslik,  </a:t>
            </a:r>
          </a:p>
          <a:p>
            <a:pPr algn="just"/>
            <a:r>
              <a:rPr lang="az-Latn-AZ" sz="2800" dirty="0">
                <a:solidFill>
                  <a:schemeClr val="bg1"/>
                </a:solidFill>
                <a:effectLst>
                  <a:outerShdw blurRad="38100" dist="38100" dir="2700000" algn="tl">
                    <a:srgbClr val="000000">
                      <a:alpha val="43137"/>
                    </a:srgbClr>
                  </a:outerShdw>
                </a:effectLst>
              </a:rPr>
              <a:t>        döş qəfəsində  ağrı &lt;%20</a:t>
            </a:r>
          </a:p>
          <a:p>
            <a:pPr algn="just"/>
            <a:r>
              <a:rPr lang="az-Latn-AZ" sz="2800" dirty="0">
                <a:solidFill>
                  <a:schemeClr val="bg1"/>
                </a:solidFill>
                <a:effectLst>
                  <a:outerShdw blurRad="38100" dist="38100" dir="2700000" algn="tl">
                    <a:srgbClr val="000000">
                      <a:alpha val="43137"/>
                    </a:srgbClr>
                  </a:outerShdw>
                </a:effectLst>
              </a:rPr>
              <a:t>     • Dəqiqləşdirmək üçün için Wells şkalası istifadə edilir.</a:t>
            </a:r>
          </a:p>
          <a:p>
            <a:endParaRPr lang="az-Latn-AZ" dirty="0"/>
          </a:p>
        </p:txBody>
      </p:sp>
    </p:spTree>
    <p:extLst>
      <p:ext uri="{BB962C8B-B14F-4D97-AF65-F5344CB8AC3E}">
        <p14:creationId xmlns:p14="http://schemas.microsoft.com/office/powerpoint/2010/main" val="394448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PE diaqnostikası</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4" name="Рисунок 3">
            <a:extLst>
              <a:ext uri="{FF2B5EF4-FFF2-40B4-BE49-F238E27FC236}">
                <a16:creationId xmlns:a16="http://schemas.microsoft.com/office/drawing/2014/main" id="{209D0371-2EF5-4D15-BFDE-0CAD0F1F740C}"/>
              </a:ext>
            </a:extLst>
          </p:cNvPr>
          <p:cNvPicPr>
            <a:picLocks noChangeAspect="1"/>
          </p:cNvPicPr>
          <p:nvPr/>
        </p:nvPicPr>
        <p:blipFill>
          <a:blip r:embed="rId2"/>
          <a:stretch>
            <a:fillRect/>
          </a:stretch>
        </p:blipFill>
        <p:spPr>
          <a:xfrm>
            <a:off x="427622" y="1684162"/>
            <a:ext cx="5668378" cy="4565240"/>
          </a:xfrm>
          <a:prstGeom prst="rect">
            <a:avLst/>
          </a:prstGeom>
        </p:spPr>
      </p:pic>
      <p:sp>
        <p:nvSpPr>
          <p:cNvPr id="5" name="Прямоугольник 4">
            <a:extLst>
              <a:ext uri="{FF2B5EF4-FFF2-40B4-BE49-F238E27FC236}">
                <a16:creationId xmlns:a16="http://schemas.microsoft.com/office/drawing/2014/main" id="{A4F58A08-0177-4C40-9212-CBB7CFF5CA03}"/>
              </a:ext>
            </a:extLst>
          </p:cNvPr>
          <p:cNvSpPr/>
          <p:nvPr/>
        </p:nvSpPr>
        <p:spPr>
          <a:xfrm>
            <a:off x="6523622" y="1684162"/>
            <a:ext cx="5147009" cy="46524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z-Latn-AZ" sz="2400" b="1" dirty="0">
                <a:solidFill>
                  <a:schemeClr val="bg1"/>
                </a:solidFill>
              </a:rPr>
              <a:t>         </a:t>
            </a:r>
            <a:r>
              <a:rPr lang="en-US" sz="2400" b="1" dirty="0">
                <a:solidFill>
                  <a:schemeClr val="bg1"/>
                </a:solidFill>
              </a:rPr>
              <a:t>1.</a:t>
            </a:r>
            <a:r>
              <a:rPr lang="az-Latn-AZ" sz="2400" b="1" dirty="0">
                <a:solidFill>
                  <a:schemeClr val="bg1"/>
                </a:solidFill>
              </a:rPr>
              <a:t>Döş qəfəsi R-qrafiyası</a:t>
            </a:r>
          </a:p>
          <a:p>
            <a:r>
              <a:rPr lang="az-Latn-AZ" sz="2400" b="1" dirty="0">
                <a:solidFill>
                  <a:schemeClr val="bg1"/>
                </a:solidFill>
              </a:rPr>
              <a:t>         2.D-dimer</a:t>
            </a:r>
          </a:p>
          <a:p>
            <a:r>
              <a:rPr lang="az-Latn-AZ" sz="2400" b="1" dirty="0">
                <a:solidFill>
                  <a:schemeClr val="bg1"/>
                </a:solidFill>
              </a:rPr>
              <a:t>         3.EKQ</a:t>
            </a:r>
          </a:p>
          <a:p>
            <a:r>
              <a:rPr lang="az-Latn-AZ" sz="2400" b="1" dirty="0">
                <a:solidFill>
                  <a:schemeClr val="bg1"/>
                </a:solidFill>
              </a:rPr>
              <a:t>         4.Arteriyal qan qazı</a:t>
            </a:r>
          </a:p>
          <a:p>
            <a:r>
              <a:rPr lang="az-Latn-AZ" sz="2400" b="1" dirty="0">
                <a:solidFill>
                  <a:schemeClr val="bg1"/>
                </a:solidFill>
              </a:rPr>
              <a:t>          5.Venoz doppler</a:t>
            </a:r>
          </a:p>
          <a:p>
            <a:r>
              <a:rPr lang="az-Latn-AZ" sz="2400" b="1" dirty="0">
                <a:solidFill>
                  <a:schemeClr val="bg1"/>
                </a:solidFill>
              </a:rPr>
              <a:t>          6.KT</a:t>
            </a:r>
          </a:p>
          <a:p>
            <a:r>
              <a:rPr lang="az-Latn-AZ" sz="2400" b="1" dirty="0">
                <a:solidFill>
                  <a:schemeClr val="bg1"/>
                </a:solidFill>
              </a:rPr>
              <a:t>          7.Pulmonar angioqrafiya</a:t>
            </a:r>
          </a:p>
          <a:p>
            <a:pPr algn="ctr"/>
            <a:endParaRPr lang="az-Latn-AZ" dirty="0">
              <a:solidFill>
                <a:schemeClr val="bg1"/>
              </a:solidFill>
            </a:endParaRPr>
          </a:p>
        </p:txBody>
      </p:sp>
    </p:spTree>
    <p:extLst>
      <p:ext uri="{BB962C8B-B14F-4D97-AF65-F5344CB8AC3E}">
        <p14:creationId xmlns:p14="http://schemas.microsoft.com/office/powerpoint/2010/main" val="159055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5"/>
            <a:ext cx="10436073" cy="1302129"/>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AORTA DİSSEKSİYASI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92505" y="1660359"/>
            <a:ext cx="11911263" cy="5101388"/>
          </a:xfrm>
        </p:spPr>
        <p:txBody>
          <a:bodyPr/>
          <a:lstStyle/>
          <a:p>
            <a:r>
              <a:rPr lang="az-Latn-AZ" sz="2400" b="1" dirty="0"/>
              <a:t>    </a:t>
            </a:r>
            <a:r>
              <a:rPr lang="az-Latn-AZ" sz="2400" b="1" dirty="0">
                <a:solidFill>
                  <a:schemeClr val="bg1"/>
                </a:solidFill>
              </a:rPr>
              <a:t>Risk faktorları:</a:t>
            </a:r>
          </a:p>
          <a:p>
            <a:r>
              <a:rPr lang="az-Latn-AZ" sz="2000" dirty="0">
                <a:solidFill>
                  <a:schemeClr val="bg1"/>
                </a:solidFill>
                <a:effectLst>
                  <a:outerShdw blurRad="38100" dist="38100" dir="2700000" algn="tl">
                    <a:srgbClr val="000000">
                      <a:alpha val="43137"/>
                    </a:srgbClr>
                  </a:outerShdw>
                </a:effectLst>
              </a:rPr>
              <a:t>•Kontrolsuz HT, koarktasya, bikuspid qapağı, aort stenozu, Marfan ve Elers-Danlo sindromu, ateroskleroz, hamiləlik , orta,yuxarı yaş, kişi cinsi</a:t>
            </a:r>
          </a:p>
          <a:p>
            <a:r>
              <a:rPr lang="az-Latn-AZ" sz="2000" dirty="0">
                <a:solidFill>
                  <a:schemeClr val="bg1"/>
                </a:solidFill>
                <a:effectLst>
                  <a:outerShdw blurRad="38100" dist="38100" dir="2700000" algn="tl">
                    <a:srgbClr val="000000">
                      <a:alpha val="43137"/>
                    </a:srgbClr>
                  </a:outerShdw>
                </a:effectLst>
              </a:rPr>
              <a:t>• Orta xətt substernal bölgədə, kürəkdə ve qarına yayılan yırtıcı, kəsici, yandırıcı bir ağrı</a:t>
            </a:r>
          </a:p>
          <a:p>
            <a:r>
              <a:rPr lang="az-Latn-AZ" sz="2000" dirty="0">
                <a:solidFill>
                  <a:schemeClr val="bg1"/>
                </a:solidFill>
                <a:effectLst>
                  <a:outerShdw blurRad="38100" dist="38100" dir="2700000" algn="tl">
                    <a:srgbClr val="000000">
                      <a:alpha val="43137"/>
                    </a:srgbClr>
                  </a:outerShdw>
                </a:effectLst>
              </a:rPr>
              <a:t>•Ani başlanğıçlı, çox şiddətli, yırtılır kimi ağrı</a:t>
            </a:r>
          </a:p>
          <a:p>
            <a:r>
              <a:rPr lang="az-Latn-AZ" sz="2000" dirty="0">
                <a:solidFill>
                  <a:schemeClr val="bg1"/>
                </a:solidFill>
                <a:effectLst>
                  <a:outerShdw blurRad="38100" dist="38100" dir="2700000" algn="tl">
                    <a:srgbClr val="000000">
                      <a:alpha val="43137"/>
                    </a:srgbClr>
                  </a:outerShdw>
                </a:effectLst>
              </a:rPr>
              <a:t>• Arteriyal şaxələrin oklüzisiyasına bağlı </a:t>
            </a:r>
            <a:r>
              <a:rPr lang="az-Latn-AZ" sz="2000" i="1" dirty="0">
                <a:solidFill>
                  <a:schemeClr val="bg1"/>
                </a:solidFill>
              </a:rPr>
              <a:t>insult, KMI, ətrafların işemiyası </a:t>
            </a:r>
            <a:r>
              <a:rPr lang="az-Latn-AZ" sz="2000" dirty="0">
                <a:solidFill>
                  <a:schemeClr val="bg1"/>
                </a:solidFill>
                <a:effectLst>
                  <a:outerShdw blurRad="38100" dist="38100" dir="2700000" algn="tl">
                    <a:srgbClr val="000000">
                      <a:alpha val="43137"/>
                    </a:srgbClr>
                  </a:outerShdw>
                </a:effectLst>
              </a:rPr>
              <a:t>görülür</a:t>
            </a:r>
          </a:p>
          <a:p>
            <a:r>
              <a:rPr lang="az-Latn-AZ" sz="2000" dirty="0">
                <a:solidFill>
                  <a:schemeClr val="bg1"/>
                </a:solidFill>
                <a:effectLst>
                  <a:outerShdw blurRad="38100" dist="38100" dir="2700000" algn="tl">
                    <a:srgbClr val="000000">
                      <a:alpha val="43137"/>
                    </a:srgbClr>
                  </a:outerShdw>
                </a:effectLst>
              </a:rPr>
              <a:t>• Kardiyak tamponada </a:t>
            </a:r>
            <a:endParaRPr lang="az-Latn-AZ" sz="2000" dirty="0"/>
          </a:p>
        </p:txBody>
      </p:sp>
      <p:sp>
        <p:nvSpPr>
          <p:cNvPr id="4" name="Прямоугольник 3">
            <a:extLst>
              <a:ext uri="{FF2B5EF4-FFF2-40B4-BE49-F238E27FC236}">
                <a16:creationId xmlns:a16="http://schemas.microsoft.com/office/drawing/2014/main" id="{D736ED57-51C7-4588-94BB-099AB9E202D5}"/>
              </a:ext>
            </a:extLst>
          </p:cNvPr>
          <p:cNvSpPr/>
          <p:nvPr/>
        </p:nvSpPr>
        <p:spPr>
          <a:xfrm>
            <a:off x="1499936" y="5061156"/>
            <a:ext cx="4740442"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t>90%-ə yaxın ölüm!!!</a:t>
            </a:r>
          </a:p>
        </p:txBody>
      </p:sp>
      <p:pic>
        <p:nvPicPr>
          <p:cNvPr id="5" name="Рисунок 4">
            <a:extLst>
              <a:ext uri="{FF2B5EF4-FFF2-40B4-BE49-F238E27FC236}">
                <a16:creationId xmlns:a16="http://schemas.microsoft.com/office/drawing/2014/main" id="{4E3C7DC4-4401-47F8-889B-2B99A5C7AD07}"/>
              </a:ext>
            </a:extLst>
          </p:cNvPr>
          <p:cNvPicPr>
            <a:picLocks noChangeAspect="1"/>
          </p:cNvPicPr>
          <p:nvPr/>
        </p:nvPicPr>
        <p:blipFill>
          <a:blip r:embed="rId2"/>
          <a:stretch>
            <a:fillRect/>
          </a:stretch>
        </p:blipFill>
        <p:spPr>
          <a:xfrm>
            <a:off x="6914147" y="4162926"/>
            <a:ext cx="4652211" cy="2618926"/>
          </a:xfrm>
          <a:prstGeom prst="rect">
            <a:avLst/>
          </a:prstGeom>
        </p:spPr>
      </p:pic>
    </p:spTree>
    <p:extLst>
      <p:ext uri="{BB962C8B-B14F-4D97-AF65-F5344CB8AC3E}">
        <p14:creationId xmlns:p14="http://schemas.microsoft.com/office/powerpoint/2010/main" val="130400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Döş Qəfəsində Ağrı </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384561" y="1743343"/>
            <a:ext cx="11519731" cy="4751461"/>
          </a:xfrm>
        </p:spPr>
        <p:txBody>
          <a:bodyPr/>
          <a:lstStyle/>
          <a:p>
            <a:r>
              <a:rPr lang="az-Latn-AZ" dirty="0"/>
              <a:t>    </a:t>
            </a:r>
          </a:p>
        </p:txBody>
      </p:sp>
      <p:sp>
        <p:nvSpPr>
          <p:cNvPr id="5" name="TextBox 4">
            <a:extLst>
              <a:ext uri="{FF2B5EF4-FFF2-40B4-BE49-F238E27FC236}">
                <a16:creationId xmlns:a16="http://schemas.microsoft.com/office/drawing/2014/main" id="{7CCD7B46-C8B7-408F-88E4-49C995A318D0}"/>
              </a:ext>
            </a:extLst>
          </p:cNvPr>
          <p:cNvSpPr txBox="1"/>
          <p:nvPr/>
        </p:nvSpPr>
        <p:spPr>
          <a:xfrm>
            <a:off x="1008404" y="1743342"/>
            <a:ext cx="8708164" cy="1569660"/>
          </a:xfrm>
          <a:prstGeom prst="rect">
            <a:avLst/>
          </a:prstGeom>
          <a:noFill/>
        </p:spPr>
        <p:txBody>
          <a:bodyPr wrap="square">
            <a:spAutoFit/>
          </a:bodyPr>
          <a:lstStyle/>
          <a:p>
            <a:r>
              <a:rPr lang="az-Latn-AZ" sz="2400" dirty="0">
                <a:solidFill>
                  <a:schemeClr val="bg1"/>
                </a:solidFill>
                <a:effectLst>
                  <a:outerShdw blurRad="38100" dist="38100" dir="2700000" algn="tl">
                    <a:srgbClr val="000000">
                      <a:alpha val="43137"/>
                    </a:srgbClr>
                  </a:outerShdw>
                </a:effectLst>
              </a:rPr>
              <a:t>Rahatsızlık verən bir  bir vəziyyət kimi bilinir.</a:t>
            </a:r>
          </a:p>
          <a:p>
            <a:r>
              <a:rPr lang="az-Latn-AZ" sz="2400" dirty="0">
                <a:solidFill>
                  <a:schemeClr val="bg1"/>
                </a:solidFill>
                <a:effectLst>
                  <a:outerShdw blurRad="38100" dist="38100" dir="2700000" algn="tl">
                    <a:srgbClr val="000000">
                      <a:alpha val="43137"/>
                    </a:srgbClr>
                  </a:outerShdw>
                </a:effectLst>
              </a:rPr>
              <a:t>Bununla birliktə ağrının hiss edilməsi  və müəyyən edilməsi  </a:t>
            </a:r>
          </a:p>
          <a:p>
            <a:r>
              <a:rPr lang="az-Latn-AZ" sz="2400" dirty="0">
                <a:solidFill>
                  <a:schemeClr val="bg1"/>
                </a:solidFill>
                <a:effectLst>
                  <a:outerShdw blurRad="38100" dist="38100" dir="2700000" algn="tl">
                    <a:srgbClr val="000000">
                      <a:alpha val="43137"/>
                    </a:srgbClr>
                  </a:outerShdw>
                </a:effectLst>
              </a:rPr>
              <a:t>olduqça genişdir ve xəstələr bunu </a:t>
            </a:r>
            <a:r>
              <a:rPr lang="az-Latn-AZ" sz="2400" i="1" dirty="0">
                <a:solidFill>
                  <a:schemeClr val="bg1"/>
                </a:solidFill>
                <a:effectLst>
                  <a:outerShdw blurRad="38100" dist="38100" dir="2700000" algn="tl">
                    <a:srgbClr val="000000">
                      <a:alpha val="43137"/>
                    </a:srgbClr>
                  </a:outerShdw>
                </a:effectLst>
              </a:rPr>
              <a:t>ağrı </a:t>
            </a:r>
            <a:r>
              <a:rPr lang="az-Latn-AZ" sz="2400" dirty="0">
                <a:solidFill>
                  <a:schemeClr val="bg1"/>
                </a:solidFill>
                <a:effectLst>
                  <a:outerShdw blurRad="38100" dist="38100" dir="2700000" algn="tl">
                    <a:srgbClr val="000000">
                      <a:alpha val="43137"/>
                    </a:srgbClr>
                  </a:outerShdw>
                </a:effectLst>
              </a:rPr>
              <a:t>və ya</a:t>
            </a:r>
          </a:p>
          <a:p>
            <a:r>
              <a:rPr lang="az-Latn-AZ" sz="2400" i="1" dirty="0">
                <a:solidFill>
                  <a:schemeClr val="bg1"/>
                </a:solidFill>
                <a:effectLst>
                  <a:outerShdw blurRad="38100" dist="38100" dir="2700000" algn="tl">
                    <a:srgbClr val="000000">
                      <a:alpha val="43137"/>
                    </a:srgbClr>
                  </a:outerShdw>
                </a:effectLst>
              </a:rPr>
              <a:t>diskomfort</a:t>
            </a:r>
            <a:r>
              <a:rPr lang="az-Latn-AZ" sz="2400" dirty="0">
                <a:solidFill>
                  <a:schemeClr val="bg1"/>
                </a:solidFill>
                <a:effectLst>
                  <a:outerShdw blurRad="38100" dist="38100" dir="2700000" algn="tl">
                    <a:srgbClr val="000000">
                      <a:alpha val="43137"/>
                    </a:srgbClr>
                  </a:outerShdw>
                </a:effectLst>
              </a:rPr>
              <a:t>  kimi sözlərlə ifadə edərlər</a:t>
            </a:r>
          </a:p>
        </p:txBody>
      </p:sp>
      <p:sp>
        <p:nvSpPr>
          <p:cNvPr id="7" name="TextBox 6">
            <a:extLst>
              <a:ext uri="{FF2B5EF4-FFF2-40B4-BE49-F238E27FC236}">
                <a16:creationId xmlns:a16="http://schemas.microsoft.com/office/drawing/2014/main" id="{01FF9FFF-3D43-4E47-8E77-C758D0FE2EE3}"/>
              </a:ext>
            </a:extLst>
          </p:cNvPr>
          <p:cNvSpPr txBox="1"/>
          <p:nvPr/>
        </p:nvSpPr>
        <p:spPr>
          <a:xfrm>
            <a:off x="1170774" y="3802879"/>
            <a:ext cx="8349241" cy="1569660"/>
          </a:xfrm>
          <a:prstGeom prst="rect">
            <a:avLst/>
          </a:prstGeom>
          <a:noFill/>
        </p:spPr>
        <p:txBody>
          <a:bodyPr wrap="square">
            <a:spAutoFit/>
          </a:bodyPr>
          <a:lstStyle/>
          <a:p>
            <a:endParaRPr lang="az-Latn-AZ" sz="2400" dirty="0"/>
          </a:p>
          <a:p>
            <a:r>
              <a:rPr lang="az-Latn-AZ" sz="2400" dirty="0">
                <a:solidFill>
                  <a:schemeClr val="bg1"/>
                </a:solidFill>
                <a:effectLst>
                  <a:outerShdw blurRad="38100" dist="38100" dir="2700000" algn="tl">
                    <a:srgbClr val="000000">
                      <a:alpha val="43137"/>
                    </a:srgbClr>
                  </a:outerShdw>
                </a:effectLst>
              </a:rPr>
              <a:t>Döş qəfəsində  ağrı, həyatı  təhlükəli xəstəliklərlə  bağlı olabiləcək kimi, daha təhlikəsiz,hətta ayaqüstü müalicə olunacaq kimi xəstəliklərə də bağlı ola bilər</a:t>
            </a:r>
          </a:p>
        </p:txBody>
      </p:sp>
    </p:spTree>
    <p:extLst>
      <p:ext uri="{BB962C8B-B14F-4D97-AF65-F5344CB8AC3E}">
        <p14:creationId xmlns:p14="http://schemas.microsoft.com/office/powerpoint/2010/main" val="4002291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Kəskin aortik sindrom</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256374" y="1546789"/>
            <a:ext cx="11485547" cy="5178751"/>
          </a:xfrm>
        </p:spPr>
        <p:txBody>
          <a:bodyPr/>
          <a:lstStyle/>
          <a:p>
            <a:r>
              <a:rPr lang="az-Latn-AZ" dirty="0"/>
              <a:t>    </a:t>
            </a:r>
          </a:p>
        </p:txBody>
      </p:sp>
      <p:pic>
        <p:nvPicPr>
          <p:cNvPr id="4" name="Рисунок 3">
            <a:extLst>
              <a:ext uri="{FF2B5EF4-FFF2-40B4-BE49-F238E27FC236}">
                <a16:creationId xmlns:a16="http://schemas.microsoft.com/office/drawing/2014/main" id="{F8DFC5AE-3EC7-444F-BDC8-33A34E6A2E8D}"/>
              </a:ext>
            </a:extLst>
          </p:cNvPr>
          <p:cNvPicPr>
            <a:picLocks noChangeAspect="1"/>
          </p:cNvPicPr>
          <p:nvPr/>
        </p:nvPicPr>
        <p:blipFill>
          <a:blip r:embed="rId2"/>
          <a:stretch>
            <a:fillRect/>
          </a:stretch>
        </p:blipFill>
        <p:spPr>
          <a:xfrm>
            <a:off x="684211" y="1640793"/>
            <a:ext cx="10230780" cy="4971401"/>
          </a:xfrm>
          <a:prstGeom prst="rect">
            <a:avLst/>
          </a:prstGeom>
        </p:spPr>
      </p:pic>
      <p:sp>
        <p:nvSpPr>
          <p:cNvPr id="5" name="Прямоугольник 4">
            <a:extLst>
              <a:ext uri="{FF2B5EF4-FFF2-40B4-BE49-F238E27FC236}">
                <a16:creationId xmlns:a16="http://schemas.microsoft.com/office/drawing/2014/main" id="{85212960-EB9D-4EC3-B0E1-13EA9E3384B8}"/>
              </a:ext>
            </a:extLst>
          </p:cNvPr>
          <p:cNvSpPr/>
          <p:nvPr/>
        </p:nvSpPr>
        <p:spPr>
          <a:xfrm>
            <a:off x="3956704" y="2862841"/>
            <a:ext cx="6958287" cy="1854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1.Kəskin döş qəfəsi ağrısı olan xəstələrdə aortanın disseksiyası ilə bağlı klinik şübhə varsa, diaqnostika və müalicənin planlaşdırılması üçün döş qəfəsinin, qarın boşluğunun və çanağın kompüter tomoqrafik angioqrafiyası (CTA) tövsiyə olunur.</a:t>
            </a:r>
          </a:p>
        </p:txBody>
      </p:sp>
      <p:sp>
        <p:nvSpPr>
          <p:cNvPr id="6" name="Прямоугольник 5">
            <a:extLst>
              <a:ext uri="{FF2B5EF4-FFF2-40B4-BE49-F238E27FC236}">
                <a16:creationId xmlns:a16="http://schemas.microsoft.com/office/drawing/2014/main" id="{76DCB07C-778D-46D7-A18C-31EE646E9D59}"/>
              </a:ext>
            </a:extLst>
          </p:cNvPr>
          <p:cNvSpPr/>
          <p:nvPr/>
        </p:nvSpPr>
        <p:spPr>
          <a:xfrm>
            <a:off x="3956703" y="4717279"/>
            <a:ext cx="6958287" cy="1854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2. Kəskin döş qəfəsi ağrısı olan xəstələrdə aorta disseksiyası üçün klinik şübhə varsa, əgər KT əks göstərişdirsə və ya mövcud deyilsə, diaqnoz qoymaq üçün TEE və ya CMR aparılmalıdır</a:t>
            </a:r>
            <a:r>
              <a:rPr lang="az-Latn-AZ" dirty="0">
                <a:solidFill>
                  <a:schemeClr val="bg1"/>
                </a:solidFill>
              </a:rPr>
              <a:t>.</a:t>
            </a:r>
          </a:p>
        </p:txBody>
      </p:sp>
    </p:spTree>
    <p:extLst>
      <p:ext uri="{BB962C8B-B14F-4D97-AF65-F5344CB8AC3E}">
        <p14:creationId xmlns:p14="http://schemas.microsoft.com/office/powerpoint/2010/main" val="154122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Exo KQ/Döş qəfəsi R-qrafiyası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6" name="Рисунок 5">
            <a:extLst>
              <a:ext uri="{FF2B5EF4-FFF2-40B4-BE49-F238E27FC236}">
                <a16:creationId xmlns:a16="http://schemas.microsoft.com/office/drawing/2014/main" id="{3C773883-7D47-4E59-88C4-BE50F19102A2}"/>
              </a:ext>
            </a:extLst>
          </p:cNvPr>
          <p:cNvPicPr>
            <a:picLocks noChangeAspect="1"/>
          </p:cNvPicPr>
          <p:nvPr/>
        </p:nvPicPr>
        <p:blipFill>
          <a:blip r:embed="rId2"/>
          <a:stretch>
            <a:fillRect/>
          </a:stretch>
        </p:blipFill>
        <p:spPr>
          <a:xfrm>
            <a:off x="787070" y="2163096"/>
            <a:ext cx="10617861" cy="4694903"/>
          </a:xfrm>
          <a:prstGeom prst="rect">
            <a:avLst/>
          </a:prstGeom>
        </p:spPr>
      </p:pic>
      <p:sp>
        <p:nvSpPr>
          <p:cNvPr id="7" name="Прямоугольник 6">
            <a:extLst>
              <a:ext uri="{FF2B5EF4-FFF2-40B4-BE49-F238E27FC236}">
                <a16:creationId xmlns:a16="http://schemas.microsoft.com/office/drawing/2014/main" id="{05F6B227-4845-470E-81B6-43E2C33C3CA3}"/>
              </a:ext>
            </a:extLst>
          </p:cNvPr>
          <p:cNvSpPr/>
          <p:nvPr/>
        </p:nvSpPr>
        <p:spPr>
          <a:xfrm>
            <a:off x="4154905" y="3545305"/>
            <a:ext cx="7216935" cy="14518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1.Döş qəfəsində ağrı ilə müraciət edən pasientlərdə həyati təhlükəli nonişemik kardiak şübhəsi olduqda(aortik patologiya,perikard effuziyası,endokardit)diaqnostik TTExo tövsiyyə olunur.</a:t>
            </a:r>
          </a:p>
        </p:txBody>
      </p:sp>
      <p:sp>
        <p:nvSpPr>
          <p:cNvPr id="8" name="Прямоугольник 7">
            <a:extLst>
              <a:ext uri="{FF2B5EF4-FFF2-40B4-BE49-F238E27FC236}">
                <a16:creationId xmlns:a16="http://schemas.microsoft.com/office/drawing/2014/main" id="{D1D9270B-C53D-4661-8778-036C04D9CBBD}"/>
              </a:ext>
            </a:extLst>
          </p:cNvPr>
          <p:cNvSpPr/>
          <p:nvPr/>
        </p:nvSpPr>
        <p:spPr>
          <a:xfrm>
            <a:off x="4154904" y="5037221"/>
            <a:ext cx="7216935" cy="18207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2.Döş qəfəsində kəskin ağrı ilə müraciət edən xəstələrdə, döş qəfəsi rentgenoqrafiyası, simptomların digər potensial ürək, ağciyər və torakal səbəblərini aydınlaşdırmaq üçün faydalıdır.</a:t>
            </a:r>
          </a:p>
        </p:txBody>
      </p:sp>
      <p:sp>
        <p:nvSpPr>
          <p:cNvPr id="9" name="Прямоугольник 8">
            <a:extLst>
              <a:ext uri="{FF2B5EF4-FFF2-40B4-BE49-F238E27FC236}">
                <a16:creationId xmlns:a16="http://schemas.microsoft.com/office/drawing/2014/main" id="{11955479-6C90-49A0-A59E-916012A4C731}"/>
              </a:ext>
            </a:extLst>
          </p:cNvPr>
          <p:cNvSpPr/>
          <p:nvPr/>
        </p:nvSpPr>
        <p:spPr>
          <a:xfrm>
            <a:off x="787069" y="2163096"/>
            <a:ext cx="10584770" cy="86084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az-Latn-AZ"/>
          </a:p>
        </p:txBody>
      </p:sp>
    </p:spTree>
    <p:extLst>
      <p:ext uri="{BB962C8B-B14F-4D97-AF65-F5344CB8AC3E}">
        <p14:creationId xmlns:p14="http://schemas.microsoft.com/office/powerpoint/2010/main" val="63451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 agrı:TRİAJ</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36733" y="1692068"/>
            <a:ext cx="11936898" cy="5099350"/>
          </a:xfrm>
        </p:spPr>
        <p:txBody>
          <a:bodyPr/>
          <a:lstStyle/>
          <a:p>
            <a:r>
              <a:rPr lang="az-Latn-AZ" b="1" dirty="0"/>
              <a:t>    </a:t>
            </a:r>
            <a:r>
              <a:rPr lang="az-Latn-AZ" sz="2000" b="1" dirty="0">
                <a:effectLst>
                  <a:outerShdw blurRad="38100" dist="38100" dir="2700000" algn="tl">
                    <a:srgbClr val="000000">
                      <a:alpha val="43137"/>
                    </a:srgbClr>
                  </a:outerShdw>
                </a:effectLst>
              </a:rPr>
              <a:t>Triaj</a:t>
            </a:r>
            <a:r>
              <a:rPr lang="az-Latn-AZ" sz="2000" b="1" dirty="0"/>
              <a:t> fransızca trier(seçmək,ayırmaq)sözündən gəlir. ilk dəfə  olarak Fransızlar (XVIII əsr)  Napolyon’un Cərrahi şefi Dominic Jean Larrey tərafındən həyata keçirilib</a:t>
            </a:r>
          </a:p>
          <a:p>
            <a:r>
              <a:rPr lang="az-Latn-AZ" sz="2000" b="1" dirty="0"/>
              <a:t>Yetərsiz sayda  tibbi qaynaqların olması səbəbiylə ciddi şəkildə</a:t>
            </a:r>
          </a:p>
          <a:p>
            <a:r>
              <a:rPr lang="az-Latn-AZ" sz="2000" b="1" dirty="0"/>
              <a:t>yaralanmış əsgərləri ölümə buraxıb  daha yüngül yaralı</a:t>
            </a:r>
          </a:p>
          <a:p>
            <a:r>
              <a:rPr lang="az-Latn-AZ" sz="2000" b="1" dirty="0"/>
              <a:t>olanlara müdaxilə  edərək yeniden döyüş meydanlarına  geri</a:t>
            </a:r>
          </a:p>
          <a:p>
            <a:r>
              <a:rPr lang="az-Latn-AZ" sz="2000" b="1" dirty="0"/>
              <a:t>qayıtmalarını təşkil etmək…. </a:t>
            </a:r>
          </a:p>
        </p:txBody>
      </p:sp>
      <p:sp>
        <p:nvSpPr>
          <p:cNvPr id="5" name="TextBox 4">
            <a:extLst>
              <a:ext uri="{FF2B5EF4-FFF2-40B4-BE49-F238E27FC236}">
                <a16:creationId xmlns:a16="http://schemas.microsoft.com/office/drawing/2014/main" id="{4F0C3A60-6711-4876-B50B-29F5613E8D0B}"/>
              </a:ext>
            </a:extLst>
          </p:cNvPr>
          <p:cNvSpPr txBox="1"/>
          <p:nvPr/>
        </p:nvSpPr>
        <p:spPr>
          <a:xfrm>
            <a:off x="2555192" y="4518401"/>
            <a:ext cx="9366191" cy="1908215"/>
          </a:xfrm>
          <a:prstGeom prst="rect">
            <a:avLst/>
          </a:prstGeom>
          <a:noFill/>
        </p:spPr>
        <p:txBody>
          <a:bodyPr wrap="square">
            <a:spAutoFit/>
          </a:bodyPr>
          <a:lstStyle/>
          <a:p>
            <a:r>
              <a:rPr lang="az-Latn-AZ" sz="2000" b="1" dirty="0"/>
              <a:t>Çağdaş Tibbdə</a:t>
            </a:r>
          </a:p>
          <a:p>
            <a:r>
              <a:rPr lang="az-Latn-AZ" sz="2000" b="1" dirty="0"/>
              <a:t>‘‘Çox sayda xəstə ve yaralının olduğu durumlarda, bunlardan</a:t>
            </a:r>
          </a:p>
          <a:p>
            <a:r>
              <a:rPr lang="az-Latn-AZ" sz="2000" b="1" dirty="0"/>
              <a:t>birincili kimlərin müalicə ve daşınmasını ayırd etmək </a:t>
            </a:r>
            <a:r>
              <a:rPr lang="az-Latn-AZ" sz="2000" b="1" u="sng" dirty="0"/>
              <a:t>səbəbiylə</a:t>
            </a:r>
            <a:r>
              <a:rPr lang="az-Latn-AZ" sz="2000" b="1" dirty="0"/>
              <a:t> </a:t>
            </a:r>
          </a:p>
          <a:p>
            <a:r>
              <a:rPr lang="az-Latn-AZ" sz="2000" b="1" dirty="0"/>
              <a:t>hadisə  yerinde ve bu xəstələrin  çatdırıldığı hər bir tibb müəsisəsində aparılan sürətli seçmə və kodlama’’ işləmi olarak bilinir...</a:t>
            </a:r>
          </a:p>
          <a:p>
            <a:endParaRPr lang="az-Latn-AZ" dirty="0"/>
          </a:p>
        </p:txBody>
      </p:sp>
      <p:pic>
        <p:nvPicPr>
          <p:cNvPr id="4" name="Рисунок 3">
            <a:extLst>
              <a:ext uri="{FF2B5EF4-FFF2-40B4-BE49-F238E27FC236}">
                <a16:creationId xmlns:a16="http://schemas.microsoft.com/office/drawing/2014/main" id="{E735DD72-981B-4E3F-8230-61F121E83A80}"/>
              </a:ext>
            </a:extLst>
          </p:cNvPr>
          <p:cNvPicPr>
            <a:picLocks noChangeAspect="1"/>
          </p:cNvPicPr>
          <p:nvPr/>
        </p:nvPicPr>
        <p:blipFill>
          <a:blip r:embed="rId2"/>
          <a:stretch>
            <a:fillRect/>
          </a:stretch>
        </p:blipFill>
        <p:spPr>
          <a:xfrm>
            <a:off x="8517856" y="2339600"/>
            <a:ext cx="3053389" cy="2516530"/>
          </a:xfrm>
          <a:prstGeom prst="rect">
            <a:avLst/>
          </a:prstGeom>
        </p:spPr>
      </p:pic>
    </p:spTree>
    <p:extLst>
      <p:ext uri="{BB962C8B-B14F-4D97-AF65-F5344CB8AC3E}">
        <p14:creationId xmlns:p14="http://schemas.microsoft.com/office/powerpoint/2010/main" val="399605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989316" cy="779689"/>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TRİAJ: Təcili Yardım Şöbəsi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593557" y="1323475"/>
            <a:ext cx="10835957" cy="5446294"/>
          </a:xfrm>
        </p:spPr>
        <p:txBody>
          <a:bodyPr/>
          <a:lstStyle/>
          <a:p>
            <a:r>
              <a:rPr lang="az-Latn-AZ" dirty="0"/>
              <a:t>    </a:t>
            </a:r>
          </a:p>
        </p:txBody>
      </p:sp>
      <p:pic>
        <p:nvPicPr>
          <p:cNvPr id="6" name="Рисунок 5">
            <a:extLst>
              <a:ext uri="{FF2B5EF4-FFF2-40B4-BE49-F238E27FC236}">
                <a16:creationId xmlns:a16="http://schemas.microsoft.com/office/drawing/2014/main" id="{C47DCFB4-0378-49D9-A873-FB319E4F343C}"/>
              </a:ext>
            </a:extLst>
          </p:cNvPr>
          <p:cNvPicPr>
            <a:picLocks noChangeAspect="1"/>
          </p:cNvPicPr>
          <p:nvPr/>
        </p:nvPicPr>
        <p:blipFill>
          <a:blip r:embed="rId2"/>
          <a:stretch>
            <a:fillRect/>
          </a:stretch>
        </p:blipFill>
        <p:spPr>
          <a:xfrm>
            <a:off x="762486" y="1365116"/>
            <a:ext cx="10434415" cy="5363012"/>
          </a:xfrm>
          <a:prstGeom prst="rect">
            <a:avLst/>
          </a:prstGeom>
        </p:spPr>
      </p:pic>
    </p:spTree>
    <p:extLst>
      <p:ext uri="{BB962C8B-B14F-4D97-AF65-F5344CB8AC3E}">
        <p14:creationId xmlns:p14="http://schemas.microsoft.com/office/powerpoint/2010/main" val="675076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743484" y="111096"/>
            <a:ext cx="10376800" cy="683664"/>
          </a:xfrm>
        </p:spPr>
        <p:txBody>
          <a:bodyPr>
            <a:normAutofit/>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TRİAJ kodları</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590192" y="867267"/>
            <a:ext cx="10436074" cy="5879638"/>
          </a:xfrm>
        </p:spPr>
        <p:txBody>
          <a:bodyPr/>
          <a:lstStyle/>
          <a:p>
            <a:r>
              <a:rPr lang="az-Latn-AZ" dirty="0"/>
              <a:t>    </a:t>
            </a:r>
          </a:p>
        </p:txBody>
      </p:sp>
      <p:pic>
        <p:nvPicPr>
          <p:cNvPr id="4" name="Рисунок 3">
            <a:extLst>
              <a:ext uri="{FF2B5EF4-FFF2-40B4-BE49-F238E27FC236}">
                <a16:creationId xmlns:a16="http://schemas.microsoft.com/office/drawing/2014/main" id="{65A1CC26-B6F4-4A6E-8090-E2A2239A790C}"/>
              </a:ext>
            </a:extLst>
          </p:cNvPr>
          <p:cNvPicPr>
            <a:picLocks noChangeAspect="1"/>
          </p:cNvPicPr>
          <p:nvPr/>
        </p:nvPicPr>
        <p:blipFill>
          <a:blip r:embed="rId2"/>
          <a:stretch>
            <a:fillRect/>
          </a:stretch>
        </p:blipFill>
        <p:spPr>
          <a:xfrm>
            <a:off x="590208" y="867266"/>
            <a:ext cx="10436073" cy="5811624"/>
          </a:xfrm>
          <a:prstGeom prst="rect">
            <a:avLst/>
          </a:prstGeom>
        </p:spPr>
      </p:pic>
      <p:sp>
        <p:nvSpPr>
          <p:cNvPr id="5" name="Прямоугольник: скругленные углы 4">
            <a:extLst>
              <a:ext uri="{FF2B5EF4-FFF2-40B4-BE49-F238E27FC236}">
                <a16:creationId xmlns:a16="http://schemas.microsoft.com/office/drawing/2014/main" id="{52323C90-41B2-4D95-8586-C389B2A23388}"/>
              </a:ext>
            </a:extLst>
          </p:cNvPr>
          <p:cNvSpPr/>
          <p:nvPr/>
        </p:nvSpPr>
        <p:spPr>
          <a:xfrm>
            <a:off x="590206" y="875811"/>
            <a:ext cx="10436073" cy="13802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QIRMIZI</a:t>
            </a:r>
          </a:p>
          <a:p>
            <a:pPr algn="ctr"/>
            <a:r>
              <a:rPr lang="az-Latn-AZ" b="1" dirty="0"/>
              <a:t>Eyni vaxtda vegetativ simptomlarla davam edən döş qəfəsində ağrı, EKQ-də ST yüksəlməsi</a:t>
            </a:r>
          </a:p>
          <a:p>
            <a:pPr algn="ctr"/>
            <a:r>
              <a:rPr lang="az-Latn-AZ" b="1" dirty="0"/>
              <a:t>Ürək dayanması(kardiak arrest),kardiogen şok klinikası,tam AB blok(hemodinamikalı )</a:t>
            </a:r>
          </a:p>
        </p:txBody>
      </p:sp>
      <p:sp>
        <p:nvSpPr>
          <p:cNvPr id="11" name="Прямоугольник 10">
            <a:extLst>
              <a:ext uri="{FF2B5EF4-FFF2-40B4-BE49-F238E27FC236}">
                <a16:creationId xmlns:a16="http://schemas.microsoft.com/office/drawing/2014/main" id="{A2DFD8F9-3281-46FA-8D51-93B79A9D1EEB}"/>
              </a:ext>
            </a:extLst>
          </p:cNvPr>
          <p:cNvSpPr/>
          <p:nvPr/>
        </p:nvSpPr>
        <p:spPr>
          <a:xfrm>
            <a:off x="590206" y="2256088"/>
            <a:ext cx="10436073" cy="22838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p>
          <a:p>
            <a:r>
              <a:rPr lang="en-US"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rPr>
              <a:t>NAR</a:t>
            </a:r>
            <a:r>
              <a:rPr lang="az-Latn-AZ" b="1" dirty="0">
                <a:ln w="0"/>
                <a:solidFill>
                  <a:schemeClr val="accent1"/>
                </a:solidFill>
              </a:rPr>
              <a:t>I</a:t>
            </a:r>
            <a:r>
              <a:rPr lang="en-US" b="1" dirty="0">
                <a:ln w="0"/>
                <a:solidFill>
                  <a:schemeClr val="accent1"/>
                </a:solidFill>
              </a:rPr>
              <a:t>N</a:t>
            </a:r>
            <a:r>
              <a:rPr lang="az-Latn-AZ" b="1" dirty="0">
                <a:ln w="0"/>
                <a:solidFill>
                  <a:schemeClr val="accent1"/>
                </a:solidFill>
              </a:rPr>
              <a:t>CI</a:t>
            </a:r>
            <a:endParaRPr lang="en-US" b="1" dirty="0">
              <a:ln w="0"/>
              <a:solidFill>
                <a:schemeClr val="accent1"/>
              </a:solidFill>
            </a:endParaRPr>
          </a:p>
          <a:p>
            <a:r>
              <a:rPr lang="en-US"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-Davam edən tipik döş qəfəsində ağrı</a:t>
            </a:r>
          </a:p>
          <a:p>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-Huş itməsilə birgə sinə ağrisi</a:t>
            </a:r>
            <a:endParaRPr lang="en-US" b="1" dirty="0">
              <a:ln w="0"/>
              <a:solidFill>
                <a:schemeClr val="accent1"/>
              </a:solidFill>
              <a:effectLst>
                <a:outerShdw blurRad="38100" dist="25400" dir="5400000" algn="ctr" rotWithShape="0">
                  <a:srgbClr val="6E747A">
                    <a:alpha val="43000"/>
                  </a:srgbClr>
                </a:outerShdw>
              </a:effectLst>
            </a:endParaRPr>
          </a:p>
          <a:p>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S</a:t>
            </a:r>
            <a:r>
              <a:rPr lang="en-US" b="1" dirty="0">
                <a:ln w="0"/>
                <a:solidFill>
                  <a:schemeClr val="accent1"/>
                </a:solidFill>
                <a:effectLst>
                  <a:outerShdw blurRad="38100" dist="25400" dir="5400000" algn="ctr" rotWithShape="0">
                    <a:srgbClr val="6E747A">
                      <a:alpha val="43000"/>
                    </a:srgbClr>
                  </a:outerShdw>
                </a:effectLst>
              </a:rPr>
              <a:t>on 24 </a:t>
            </a:r>
            <a:r>
              <a:rPr lang="en-US" b="1" dirty="0" err="1">
                <a:ln w="0"/>
                <a:solidFill>
                  <a:schemeClr val="accent1"/>
                </a:solidFill>
                <a:effectLst>
                  <a:outerShdw blurRad="38100" dist="25400" dir="5400000" algn="ctr" rotWithShape="0">
                    <a:srgbClr val="6E747A">
                      <a:alpha val="43000"/>
                    </a:srgbClr>
                  </a:outerShdw>
                </a:effectLst>
              </a:rPr>
              <a:t>saat</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ərzində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vegetativ</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simptomlarla</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müşayiət</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olunan</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keçici</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sinə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ağrısı</a:t>
            </a:r>
            <a:endParaRPr lang="en-US" b="1" dirty="0">
              <a:ln w="0"/>
              <a:solidFill>
                <a:schemeClr val="accent1"/>
              </a:solidFill>
              <a:effectLst>
                <a:outerShdw blurRad="38100" dist="25400" dir="5400000" algn="ctr" rotWithShape="0">
                  <a:srgbClr val="6E747A">
                    <a:alpha val="43000"/>
                  </a:srgbClr>
                </a:outerShdw>
              </a:effectLst>
            </a:endParaRPr>
          </a:p>
          <a:p>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S</a:t>
            </a:r>
            <a:r>
              <a:rPr lang="en-US" b="1" dirty="0">
                <a:ln w="0"/>
                <a:solidFill>
                  <a:schemeClr val="accent1"/>
                </a:solidFill>
                <a:effectLst>
                  <a:outerShdw blurRad="38100" dist="25400" dir="5400000" algn="ctr" rotWithShape="0">
                    <a:srgbClr val="6E747A">
                      <a:alpha val="43000"/>
                    </a:srgbClr>
                  </a:outerShdw>
                </a:effectLst>
              </a:rPr>
              <a:t>on </a:t>
            </a:r>
            <a:r>
              <a:rPr lang="en-US" b="1" dirty="0" err="1">
                <a:ln w="0"/>
                <a:solidFill>
                  <a:schemeClr val="accent1"/>
                </a:solidFill>
                <a:effectLst>
                  <a:outerShdw blurRad="38100" dist="25400" dir="5400000" algn="ctr" rotWithShape="0">
                    <a:srgbClr val="6E747A">
                      <a:alpha val="43000"/>
                    </a:srgbClr>
                  </a:outerShdw>
                </a:effectLst>
              </a:rPr>
              <a:t>üç</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ayda</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əvvəlki</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ürək</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əməliyyatı</a:t>
            </a:r>
            <a:r>
              <a:rPr lang="en-US" b="1" dirty="0">
                <a:ln w="0"/>
                <a:solidFill>
                  <a:schemeClr val="accent1"/>
                </a:solidFill>
                <a:effectLst>
                  <a:outerShdw blurRad="38100" dist="25400" dir="5400000" algn="ctr" rotWithShape="0">
                    <a:srgbClr val="6E747A">
                      <a:alpha val="43000"/>
                    </a:srgbClr>
                  </a:outerShdw>
                </a:effectLst>
              </a:rPr>
              <a:t> (PCI </a:t>
            </a:r>
            <a:r>
              <a:rPr lang="en-US" b="1" dirty="0" err="1">
                <a:ln w="0"/>
                <a:solidFill>
                  <a:schemeClr val="accent1"/>
                </a:solidFill>
                <a:effectLst>
                  <a:outerShdw blurRad="38100" dist="25400" dir="5400000" algn="ctr" rotWithShape="0">
                    <a:srgbClr val="6E747A">
                      <a:alpha val="43000"/>
                    </a:srgbClr>
                  </a:outerShdw>
                </a:effectLst>
              </a:rPr>
              <a:t>daxil</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olmaqla</a:t>
            </a:r>
            <a:r>
              <a:rPr lang="en-US" b="1" dirty="0">
                <a:ln w="0"/>
                <a:solidFill>
                  <a:schemeClr val="accent1"/>
                </a:solidFill>
                <a:effectLst>
                  <a:outerShdw blurRad="38100" dist="25400" dir="5400000" algn="ctr" rotWithShape="0">
                    <a:srgbClr val="6E747A">
                      <a:alpha val="43000"/>
                    </a:srgbClr>
                  </a:outerShdw>
                </a:effectLst>
              </a:rPr>
              <a:t>).</a:t>
            </a:r>
          </a:p>
          <a:p>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Y</a:t>
            </a:r>
            <a:r>
              <a:rPr lang="en-US" b="1" dirty="0" err="1">
                <a:ln w="0"/>
                <a:solidFill>
                  <a:schemeClr val="accent1"/>
                </a:solidFill>
                <a:effectLst>
                  <a:outerShdw blurRad="38100" dist="25400" dir="5400000" algn="ctr" rotWithShape="0">
                    <a:srgbClr val="6E747A">
                      <a:alpha val="43000"/>
                    </a:srgbClr>
                  </a:outerShdw>
                </a:effectLst>
              </a:rPr>
              <a:t>eni</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başlayan</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H</a:t>
            </a:r>
            <a:r>
              <a:rPr lang="en-US" b="1" dirty="0" err="1">
                <a:ln w="0"/>
                <a:solidFill>
                  <a:schemeClr val="accent1"/>
                </a:solidFill>
                <a:effectLst>
                  <a:outerShdw blurRad="38100" dist="25400" dir="5400000" algn="ctr" rotWithShape="0">
                    <a:srgbClr val="6E747A">
                      <a:alpha val="43000"/>
                    </a:srgbClr>
                  </a:outerShdw>
                </a:effectLst>
              </a:rPr>
              <a:t>iss</a:t>
            </a:r>
            <a:r>
              <a:rPr lang="az-Latn-AZ" b="1" dirty="0">
                <a:ln w="0"/>
                <a:solidFill>
                  <a:schemeClr val="accent1"/>
                </a:solidFill>
                <a:effectLst>
                  <a:outerShdw blurRad="38100" dist="25400" dir="5400000" algn="ctr" rotWithShape="0">
                    <a:srgbClr val="6E747A">
                      <a:alpha val="43000"/>
                    </a:srgbClr>
                  </a:outerShdw>
                </a:effectLst>
              </a:rPr>
              <a:t> dəstəsinin </a:t>
            </a:r>
            <a:r>
              <a:rPr lang="en-US" b="1" dirty="0">
                <a:ln w="0"/>
                <a:solidFill>
                  <a:schemeClr val="accent1"/>
                </a:solidFill>
                <a:effectLst>
                  <a:outerShdw blurRad="38100" dist="25400" dir="5400000" algn="ctr" rotWithShape="0">
                    <a:srgbClr val="6E747A">
                      <a:alpha val="43000"/>
                    </a:srgbClr>
                  </a:outerShdw>
                </a:effectLst>
              </a:rPr>
              <a:t>sol </a:t>
            </a:r>
            <a:r>
              <a:rPr lang="en-US" b="1" dirty="0" err="1">
                <a:ln w="0"/>
                <a:solidFill>
                  <a:schemeClr val="accent1"/>
                </a:solidFill>
                <a:effectLst>
                  <a:outerShdw blurRad="38100" dist="25400" dir="5400000" algn="ctr" rotWithShape="0">
                    <a:srgbClr val="6E747A">
                      <a:alpha val="43000"/>
                    </a:srgbClr>
                  </a:outerShdw>
                </a:effectLst>
              </a:rPr>
              <a:t>və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ya</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sağ</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ayaqcığının tam blokadası ilə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sinə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ağrısı</a:t>
            </a:r>
            <a:endParaRPr lang="en-US" b="1" dirty="0">
              <a:ln w="0"/>
              <a:solidFill>
                <a:schemeClr val="accent1"/>
              </a:solidFill>
              <a:effectLst>
                <a:outerShdw blurRad="38100" dist="25400" dir="5400000" algn="ctr" rotWithShape="0">
                  <a:srgbClr val="6E747A">
                    <a:alpha val="43000"/>
                  </a:srgbClr>
                </a:outerShdw>
              </a:effectLst>
            </a:endParaRPr>
          </a:p>
          <a:p>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 </a:t>
            </a:r>
            <a:r>
              <a:rPr lang="en-US" b="1" dirty="0">
                <a:ln w="0"/>
                <a:solidFill>
                  <a:schemeClr val="accent1"/>
                </a:solidFill>
                <a:effectLst>
                  <a:outerShdw blurRad="38100" dist="25400" dir="5400000" algn="ctr" rotWithShape="0">
                    <a:srgbClr val="6E747A">
                      <a:alpha val="43000"/>
                    </a:srgbClr>
                  </a:outerShdw>
                </a:effectLst>
              </a:rPr>
              <a:t>-EKQ-</a:t>
            </a:r>
            <a:r>
              <a:rPr lang="en-US" b="1" dirty="0" err="1">
                <a:ln w="0"/>
                <a:solidFill>
                  <a:schemeClr val="accent1"/>
                </a:solidFill>
                <a:effectLst>
                  <a:outerShdw blurRad="38100" dist="25400" dir="5400000" algn="ctr" rotWithShape="0">
                    <a:srgbClr val="6E747A">
                      <a:alpha val="43000"/>
                    </a:srgbClr>
                  </a:outerShdw>
                </a:effectLst>
              </a:rPr>
              <a:t>də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işemiya</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əlamətləri</a:t>
            </a:r>
            <a:r>
              <a:rPr lang="en-US" b="1" dirty="0">
                <a:ln w="0"/>
                <a:solidFill>
                  <a:schemeClr val="accent1"/>
                </a:solidFill>
                <a:effectLst>
                  <a:outerShdw blurRad="38100" dist="25400" dir="5400000" algn="ctr" rotWithShape="0">
                    <a:srgbClr val="6E747A">
                      <a:alpha val="43000"/>
                    </a:srgbClr>
                  </a:outerShdw>
                </a:effectLst>
              </a:rPr>
              <a:t> </a:t>
            </a:r>
            <a:r>
              <a:rPr lang="az-Latn-AZ" b="1" dirty="0">
                <a:ln w="0"/>
                <a:solidFill>
                  <a:schemeClr val="accent1"/>
                </a:solidFill>
                <a:effectLst>
                  <a:outerShdw blurRad="38100" dist="25400" dir="5400000" algn="ctr" rotWithShape="0">
                    <a:srgbClr val="6E747A">
                      <a:alpha val="43000"/>
                    </a:srgbClr>
                  </a:outerShdw>
                </a:effectLst>
              </a:rPr>
              <a:t>olan, </a:t>
            </a:r>
            <a:r>
              <a:rPr lang="en-US" b="1" dirty="0" err="1">
                <a:ln w="0"/>
                <a:solidFill>
                  <a:schemeClr val="accent1"/>
                </a:solidFill>
                <a:effectLst>
                  <a:outerShdw blurRad="38100" dist="25400" dir="5400000" algn="ctr" rotWithShape="0">
                    <a:srgbClr val="6E747A">
                      <a:alpha val="43000"/>
                    </a:srgbClr>
                  </a:outerShdw>
                </a:effectLst>
              </a:rPr>
              <a:t>davam</a:t>
            </a:r>
            <a:r>
              <a:rPr lang="az-Latn-AZ" b="1" dirty="0">
                <a:ln w="0"/>
                <a:solidFill>
                  <a:schemeClr val="accent1"/>
                </a:solidFill>
                <a:effectLst>
                  <a:outerShdw blurRad="38100" dist="25400" dir="5400000" algn="ctr" rotWithShape="0">
                    <a:srgbClr val="6E747A">
                      <a:alpha val="43000"/>
                    </a:srgbClr>
                  </a:outerShdw>
                </a:effectLst>
              </a:rPr>
              <a:t>lı</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və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ya</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keçici</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sinə</a:t>
            </a:r>
            <a:r>
              <a:rPr lang="en-US" b="1" dirty="0">
                <a:ln w="0"/>
                <a:solidFill>
                  <a:schemeClr val="accent1"/>
                </a:solidFill>
                <a:effectLst>
                  <a:outerShdw blurRad="38100" dist="25400" dir="5400000" algn="ctr" rotWithShape="0">
                    <a:srgbClr val="6E747A">
                      <a:alpha val="43000"/>
                    </a:srgbClr>
                  </a:outerShdw>
                </a:effectLst>
              </a:rPr>
              <a:t> </a:t>
            </a:r>
            <a:r>
              <a:rPr lang="en-US" b="1" dirty="0" err="1">
                <a:ln w="0"/>
                <a:solidFill>
                  <a:schemeClr val="accent1"/>
                </a:solidFill>
                <a:effectLst>
                  <a:outerShdw blurRad="38100" dist="25400" dir="5400000" algn="ctr" rotWithShape="0">
                    <a:srgbClr val="6E747A">
                      <a:alpha val="43000"/>
                    </a:srgbClr>
                  </a:outerShdw>
                </a:effectLst>
              </a:rPr>
              <a:t>ağrısı</a:t>
            </a:r>
            <a:endParaRPr lang="en-US" b="1" dirty="0">
              <a:ln w="0"/>
              <a:solidFill>
                <a:schemeClr val="accent1"/>
              </a:solidFill>
              <a:effectLst>
                <a:outerShdw blurRad="38100" dist="25400" dir="5400000" algn="ctr" rotWithShape="0">
                  <a:srgbClr val="6E747A">
                    <a:alpha val="43000"/>
                  </a:srgbClr>
                </a:outerShdw>
              </a:effectLst>
            </a:endParaRPr>
          </a:p>
          <a:p>
            <a:pPr algn="ctr"/>
            <a:endParaRPr lang="az-Latn-AZ" dirty="0"/>
          </a:p>
        </p:txBody>
      </p:sp>
      <p:sp>
        <p:nvSpPr>
          <p:cNvPr id="12" name="Прямоугольник 11">
            <a:extLst>
              <a:ext uri="{FF2B5EF4-FFF2-40B4-BE49-F238E27FC236}">
                <a16:creationId xmlns:a16="http://schemas.microsoft.com/office/drawing/2014/main" id="{1F44B8F7-3F67-49CD-87DA-B848C8FE3DCE}"/>
              </a:ext>
            </a:extLst>
          </p:cNvPr>
          <p:cNvSpPr/>
          <p:nvPr/>
        </p:nvSpPr>
        <p:spPr>
          <a:xfrm>
            <a:off x="590204" y="4570144"/>
            <a:ext cx="10436073" cy="1058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SARI</a:t>
            </a:r>
          </a:p>
          <a:p>
            <a:pPr algn="ctr"/>
            <a:r>
              <a:rPr lang="az-Latn-AZ" b="1" dirty="0">
                <a:ln w="0"/>
                <a:solidFill>
                  <a:schemeClr val="accent1"/>
                </a:solidFill>
                <a:effectLst>
                  <a:outerShdw blurRad="38100" dist="25400" dir="5400000" algn="ctr" rotWithShape="0">
                    <a:srgbClr val="6E747A">
                      <a:alpha val="43000"/>
                    </a:srgbClr>
                  </a:outerShdw>
                </a:effectLst>
              </a:rPr>
              <a:t>Digər davamlı və ya keçici sinə ağrısı</a:t>
            </a:r>
          </a:p>
          <a:p>
            <a:pPr algn="ctr"/>
            <a:endParaRPr lang="az-Latn-AZ" dirty="0"/>
          </a:p>
        </p:txBody>
      </p:sp>
      <p:sp>
        <p:nvSpPr>
          <p:cNvPr id="14" name="Прямоугольник: скругленные углы 13">
            <a:extLst>
              <a:ext uri="{FF2B5EF4-FFF2-40B4-BE49-F238E27FC236}">
                <a16:creationId xmlns:a16="http://schemas.microsoft.com/office/drawing/2014/main" id="{012816FF-1BDD-499E-8B73-FEC2E487A2CB}"/>
              </a:ext>
            </a:extLst>
          </p:cNvPr>
          <p:cNvSpPr/>
          <p:nvPr/>
        </p:nvSpPr>
        <p:spPr>
          <a:xfrm>
            <a:off x="590200" y="5628655"/>
            <a:ext cx="10436073" cy="10587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b="1" dirty="0">
                <a:ln w="0"/>
                <a:solidFill>
                  <a:schemeClr val="accent1"/>
                </a:solidFill>
                <a:effectLst>
                  <a:outerShdw blurRad="38100" dist="25400" dir="5400000" algn="ctr" rotWithShape="0">
                    <a:srgbClr val="6E747A">
                      <a:alpha val="43000"/>
                    </a:srgbClr>
                  </a:outerShdw>
                </a:effectLst>
              </a:rPr>
              <a:t>YAŞIL</a:t>
            </a:r>
          </a:p>
          <a:p>
            <a:pPr algn="ctr"/>
            <a:r>
              <a:rPr lang="az-Latn-AZ" b="1" dirty="0">
                <a:ln w="0"/>
                <a:solidFill>
                  <a:schemeClr val="accent1"/>
                </a:solidFill>
                <a:effectLst>
                  <a:outerShdw blurRad="38100" dist="25400" dir="5400000" algn="ctr" rotWithShape="0">
                    <a:srgbClr val="6E747A">
                      <a:alpha val="43000"/>
                    </a:srgbClr>
                  </a:outerShdw>
                </a:effectLst>
              </a:rPr>
              <a:t>Yuxarida qeyd olunan simptom və əlamətlərin heç biri </a:t>
            </a:r>
          </a:p>
        </p:txBody>
      </p:sp>
    </p:spTree>
    <p:extLst>
      <p:ext uri="{BB962C8B-B14F-4D97-AF65-F5344CB8AC3E}">
        <p14:creationId xmlns:p14="http://schemas.microsoft.com/office/powerpoint/2010/main" val="497861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355558" y="245806"/>
            <a:ext cx="9764726" cy="812973"/>
          </a:xfrm>
        </p:spPr>
        <p:txBody>
          <a:bodyPr>
            <a:normAutofit fontScale="90000"/>
          </a:bodyPr>
          <a:lstStyle/>
          <a:p>
            <a:r>
              <a:rPr lang="az-Latn-AZ" cap="none" dirty="0">
                <a:ln w="0"/>
                <a:solidFill>
                  <a:schemeClr val="accent1"/>
                </a:solidFill>
                <a:effectLst>
                  <a:outerShdw blurRad="38100" dist="25400" dir="5400000" algn="ctr" rotWithShape="0">
                    <a:srgbClr val="6E747A">
                      <a:alpha val="43000"/>
                    </a:srgbClr>
                  </a:outerShdw>
                </a:effectLst>
              </a:rPr>
              <a:t>                               </a:t>
            </a:r>
            <a:r>
              <a:rPr lang="az-Latn-AZ" sz="4800" cap="none" dirty="0">
                <a:ln w="0"/>
                <a:solidFill>
                  <a:schemeClr val="accent1"/>
                </a:solidFill>
                <a:effectLst>
                  <a:outerShdw blurRad="38100" dist="25400" dir="5400000" algn="ctr" rotWithShape="0">
                    <a:srgbClr val="6E747A">
                      <a:alpha val="43000"/>
                    </a:srgbClr>
                  </a:outerShdw>
                </a:effectLst>
              </a:rPr>
              <a:t>Triaj</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a:t>
            </a:r>
          </a:p>
        </p:txBody>
      </p:sp>
      <p:pic>
        <p:nvPicPr>
          <p:cNvPr id="4" name="Рисунок 3">
            <a:extLst>
              <a:ext uri="{FF2B5EF4-FFF2-40B4-BE49-F238E27FC236}">
                <a16:creationId xmlns:a16="http://schemas.microsoft.com/office/drawing/2014/main" id="{E6094014-7A0C-4561-B4F6-593071B54EA3}"/>
              </a:ext>
            </a:extLst>
          </p:cNvPr>
          <p:cNvPicPr>
            <a:picLocks noChangeAspect="1"/>
          </p:cNvPicPr>
          <p:nvPr/>
        </p:nvPicPr>
        <p:blipFill>
          <a:blip r:embed="rId2"/>
          <a:stretch>
            <a:fillRect/>
          </a:stretch>
        </p:blipFill>
        <p:spPr>
          <a:xfrm>
            <a:off x="537412" y="1435510"/>
            <a:ext cx="10663098" cy="5342279"/>
          </a:xfrm>
          <a:prstGeom prst="rect">
            <a:avLst/>
          </a:prstGeom>
        </p:spPr>
      </p:pic>
    </p:spTree>
    <p:extLst>
      <p:ext uri="{BB962C8B-B14F-4D97-AF65-F5344CB8AC3E}">
        <p14:creationId xmlns:p14="http://schemas.microsoft.com/office/powerpoint/2010/main" val="539666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975683" y="142111"/>
            <a:ext cx="847864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TRİAJ: HEART Şkalası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4" name="Рисунок 3">
            <a:extLst>
              <a:ext uri="{FF2B5EF4-FFF2-40B4-BE49-F238E27FC236}">
                <a16:creationId xmlns:a16="http://schemas.microsoft.com/office/drawing/2014/main" id="{2B84FCD4-AF85-448F-AA61-70CD921D27A1}"/>
              </a:ext>
            </a:extLst>
          </p:cNvPr>
          <p:cNvPicPr>
            <a:picLocks noChangeAspect="1"/>
          </p:cNvPicPr>
          <p:nvPr/>
        </p:nvPicPr>
        <p:blipFill>
          <a:blip r:embed="rId2"/>
          <a:stretch>
            <a:fillRect/>
          </a:stretch>
        </p:blipFill>
        <p:spPr>
          <a:xfrm>
            <a:off x="386499" y="1435510"/>
            <a:ext cx="10887959" cy="5375945"/>
          </a:xfrm>
          <a:prstGeom prst="rect">
            <a:avLst/>
          </a:prstGeom>
        </p:spPr>
      </p:pic>
    </p:spTree>
    <p:extLst>
      <p:ext uri="{BB962C8B-B14F-4D97-AF65-F5344CB8AC3E}">
        <p14:creationId xmlns:p14="http://schemas.microsoft.com/office/powerpoint/2010/main" val="3711662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291472" y="245806"/>
            <a:ext cx="9828812" cy="725155"/>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TRİAJ:TİMİ Şkalası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    </a:t>
            </a:r>
          </a:p>
        </p:txBody>
      </p:sp>
      <p:pic>
        <p:nvPicPr>
          <p:cNvPr id="4" name="Рисунок 3">
            <a:extLst>
              <a:ext uri="{FF2B5EF4-FFF2-40B4-BE49-F238E27FC236}">
                <a16:creationId xmlns:a16="http://schemas.microsoft.com/office/drawing/2014/main" id="{C12AD6BE-3B9D-4935-A5F7-B9BF177B2EF0}"/>
              </a:ext>
            </a:extLst>
          </p:cNvPr>
          <p:cNvPicPr>
            <a:picLocks noChangeAspect="1"/>
          </p:cNvPicPr>
          <p:nvPr/>
        </p:nvPicPr>
        <p:blipFill>
          <a:blip r:embed="rId2"/>
          <a:stretch>
            <a:fillRect/>
          </a:stretch>
        </p:blipFill>
        <p:spPr>
          <a:xfrm>
            <a:off x="320511" y="1435510"/>
            <a:ext cx="11444141" cy="5246277"/>
          </a:xfrm>
          <a:prstGeom prst="rect">
            <a:avLst/>
          </a:prstGeom>
        </p:spPr>
      </p:pic>
    </p:spTree>
    <p:extLst>
      <p:ext uri="{BB962C8B-B14F-4D97-AF65-F5344CB8AC3E}">
        <p14:creationId xmlns:p14="http://schemas.microsoft.com/office/powerpoint/2010/main" val="1725431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504060" y="245807"/>
            <a:ext cx="9616224" cy="736960"/>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GRACE  ŞKALASI</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982767"/>
            <a:ext cx="11293193" cy="5787001"/>
          </a:xfrm>
        </p:spPr>
        <p:txBody>
          <a:bodyPr/>
          <a:lstStyle/>
          <a:p>
            <a:r>
              <a:rPr lang="az-Latn-AZ" dirty="0"/>
              <a:t>    </a:t>
            </a:r>
          </a:p>
        </p:txBody>
      </p:sp>
      <p:pic>
        <p:nvPicPr>
          <p:cNvPr id="4" name="Рисунок 3">
            <a:extLst>
              <a:ext uri="{FF2B5EF4-FFF2-40B4-BE49-F238E27FC236}">
                <a16:creationId xmlns:a16="http://schemas.microsoft.com/office/drawing/2014/main" id="{79B7BEB3-FD00-4CEA-A9E2-FAA6E5DBC25B}"/>
              </a:ext>
            </a:extLst>
          </p:cNvPr>
          <p:cNvPicPr>
            <a:picLocks noChangeAspect="1"/>
          </p:cNvPicPr>
          <p:nvPr/>
        </p:nvPicPr>
        <p:blipFill>
          <a:blip r:embed="rId2"/>
          <a:stretch>
            <a:fillRect/>
          </a:stretch>
        </p:blipFill>
        <p:spPr>
          <a:xfrm>
            <a:off x="215850" y="1045256"/>
            <a:ext cx="10494236" cy="5724512"/>
          </a:xfrm>
          <a:prstGeom prst="rect">
            <a:avLst/>
          </a:prstGeom>
        </p:spPr>
      </p:pic>
      <p:sp>
        <p:nvSpPr>
          <p:cNvPr id="5" name="Прямоугольник 4">
            <a:extLst>
              <a:ext uri="{FF2B5EF4-FFF2-40B4-BE49-F238E27FC236}">
                <a16:creationId xmlns:a16="http://schemas.microsoft.com/office/drawing/2014/main" id="{11DE22B6-422E-46EF-9548-B3EC75244D5C}"/>
              </a:ext>
            </a:extLst>
          </p:cNvPr>
          <p:cNvSpPr/>
          <p:nvPr/>
        </p:nvSpPr>
        <p:spPr>
          <a:xfrm>
            <a:off x="5565518" y="5556265"/>
            <a:ext cx="5144568" cy="1213503"/>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z-Latn-AZ"/>
          </a:p>
        </p:txBody>
      </p:sp>
      <p:pic>
        <p:nvPicPr>
          <p:cNvPr id="6" name="Рисунок 5">
            <a:extLst>
              <a:ext uri="{FF2B5EF4-FFF2-40B4-BE49-F238E27FC236}">
                <a16:creationId xmlns:a16="http://schemas.microsoft.com/office/drawing/2014/main" id="{345A50EF-78BB-4360-B524-D361DEF58D4F}"/>
              </a:ext>
            </a:extLst>
          </p:cNvPr>
          <p:cNvPicPr>
            <a:picLocks noChangeAspect="1"/>
          </p:cNvPicPr>
          <p:nvPr/>
        </p:nvPicPr>
        <p:blipFill>
          <a:blip r:embed="rId3"/>
          <a:stretch>
            <a:fillRect/>
          </a:stretch>
        </p:blipFill>
        <p:spPr>
          <a:xfrm>
            <a:off x="5565518" y="5540723"/>
            <a:ext cx="5144568" cy="1244585"/>
          </a:xfrm>
          <a:prstGeom prst="rect">
            <a:avLst/>
          </a:prstGeom>
        </p:spPr>
      </p:pic>
    </p:spTree>
    <p:extLst>
      <p:ext uri="{BB962C8B-B14F-4D97-AF65-F5344CB8AC3E}">
        <p14:creationId xmlns:p14="http://schemas.microsoft.com/office/powerpoint/2010/main" val="396988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989316" cy="965373"/>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RİSK HESABLANMASI ilə Klinik Qərar</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4168" y="1564105"/>
            <a:ext cx="11831053" cy="5205663"/>
          </a:xfrm>
        </p:spPr>
        <p:txBody>
          <a:bodyPr/>
          <a:lstStyle/>
          <a:p>
            <a:r>
              <a:rPr lang="az-Latn-AZ" dirty="0"/>
              <a:t>    </a:t>
            </a:r>
          </a:p>
        </p:txBody>
      </p:sp>
      <p:pic>
        <p:nvPicPr>
          <p:cNvPr id="4" name="Рисунок 3">
            <a:extLst>
              <a:ext uri="{FF2B5EF4-FFF2-40B4-BE49-F238E27FC236}">
                <a16:creationId xmlns:a16="http://schemas.microsoft.com/office/drawing/2014/main" id="{EF71C12D-1251-48F1-B854-DFB91114A6DE}"/>
              </a:ext>
            </a:extLst>
          </p:cNvPr>
          <p:cNvPicPr>
            <a:picLocks noChangeAspect="1"/>
          </p:cNvPicPr>
          <p:nvPr/>
        </p:nvPicPr>
        <p:blipFill>
          <a:blip r:embed="rId2"/>
          <a:stretch>
            <a:fillRect/>
          </a:stretch>
        </p:blipFill>
        <p:spPr>
          <a:xfrm>
            <a:off x="360946" y="1262423"/>
            <a:ext cx="11534275" cy="5437480"/>
          </a:xfrm>
          <a:prstGeom prst="rect">
            <a:avLst/>
          </a:prstGeom>
        </p:spPr>
      </p:pic>
    </p:spTree>
    <p:extLst>
      <p:ext uri="{BB962C8B-B14F-4D97-AF65-F5344CB8AC3E}">
        <p14:creationId xmlns:p14="http://schemas.microsoft.com/office/powerpoint/2010/main" val="336264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solidFill>
                  <a:schemeClr val="bg1"/>
                </a:solidFill>
              </a:rPr>
              <a:t>Döş qəfəsində ağrının patofiziologiyası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40368" y="1700464"/>
            <a:ext cx="11911263" cy="5101388"/>
          </a:xfrm>
        </p:spPr>
        <p:txBody>
          <a:bodyPr/>
          <a:lstStyle/>
          <a:p>
            <a:r>
              <a:rPr lang="az-Latn-AZ" dirty="0"/>
              <a:t>            </a:t>
            </a:r>
          </a:p>
          <a:p>
            <a:r>
              <a:rPr lang="az-Latn-AZ" sz="2000" dirty="0"/>
              <a:t>            </a:t>
            </a:r>
            <a:r>
              <a:rPr lang="az-Latn-AZ" sz="2000" dirty="0">
                <a:solidFill>
                  <a:schemeClr val="bg1"/>
                </a:solidFill>
                <a:effectLst>
                  <a:outerShdw blurRad="38100" dist="38100" dir="2700000" algn="tl">
                    <a:srgbClr val="000000">
                      <a:alpha val="43137"/>
                    </a:srgbClr>
                  </a:outerShdw>
                </a:effectLst>
              </a:rPr>
              <a:t>• Ağrı </a:t>
            </a:r>
            <a:r>
              <a:rPr lang="az-Latn-AZ" sz="2000" b="1" i="1" dirty="0">
                <a:solidFill>
                  <a:schemeClr val="bg1"/>
                </a:solidFill>
                <a:effectLst>
                  <a:outerShdw blurRad="38100" dist="38100" dir="2700000" algn="tl">
                    <a:srgbClr val="000000">
                      <a:alpha val="43137"/>
                    </a:srgbClr>
                  </a:outerShdw>
                </a:effectLst>
              </a:rPr>
              <a:t>somatik</a:t>
            </a:r>
            <a:r>
              <a:rPr lang="az-Latn-AZ" sz="2000" dirty="0">
                <a:solidFill>
                  <a:schemeClr val="bg1"/>
                </a:solidFill>
                <a:effectLst>
                  <a:outerShdw blurRad="38100" dist="38100" dir="2700000" algn="tl">
                    <a:srgbClr val="000000">
                      <a:alpha val="43137"/>
                    </a:srgbClr>
                  </a:outerShdw>
                </a:effectLst>
              </a:rPr>
              <a:t> və ya </a:t>
            </a:r>
            <a:r>
              <a:rPr lang="az-Latn-AZ" sz="2000" b="1" i="1" dirty="0">
                <a:solidFill>
                  <a:schemeClr val="bg1"/>
                </a:solidFill>
                <a:effectLst>
                  <a:outerShdw blurRad="38100" dist="38100" dir="2700000" algn="tl">
                    <a:srgbClr val="000000">
                      <a:alpha val="43137"/>
                    </a:srgbClr>
                  </a:outerShdw>
                </a:effectLst>
              </a:rPr>
              <a:t>visseral</a:t>
            </a:r>
            <a:r>
              <a:rPr lang="az-Latn-AZ" sz="2000" i="1" dirty="0">
                <a:solidFill>
                  <a:schemeClr val="bg1"/>
                </a:solidFill>
                <a:effectLst>
                  <a:outerShdw blurRad="38100" dist="38100" dir="2700000" algn="tl">
                    <a:srgbClr val="000000">
                      <a:alpha val="43137"/>
                    </a:srgbClr>
                  </a:outerShdw>
                </a:effectLst>
              </a:rPr>
              <a:t> </a:t>
            </a:r>
            <a:r>
              <a:rPr lang="az-Latn-AZ" sz="2000" dirty="0">
                <a:solidFill>
                  <a:schemeClr val="bg1"/>
                </a:solidFill>
                <a:effectLst>
                  <a:outerShdw blurRad="38100" dist="38100" dir="2700000" algn="tl">
                    <a:srgbClr val="000000">
                      <a:alpha val="43137"/>
                    </a:srgbClr>
                  </a:outerShdw>
                </a:effectLst>
              </a:rPr>
              <a:t>mənşəlidir.</a:t>
            </a:r>
          </a:p>
          <a:p>
            <a:r>
              <a:rPr lang="az-Latn-AZ" sz="2000" dirty="0">
                <a:solidFill>
                  <a:schemeClr val="bg1"/>
                </a:solidFill>
                <a:effectLst>
                  <a:outerShdw blurRad="38100" dist="38100" dir="2700000" algn="tl">
                    <a:srgbClr val="000000">
                      <a:alpha val="43137"/>
                    </a:srgbClr>
                  </a:outerShdw>
                </a:effectLst>
              </a:rPr>
              <a:t>            • Somatik ağrı dermis ve parietal plevradan qaynaqlanır ve lokalizə ediləbilir. </a:t>
            </a:r>
          </a:p>
          <a:p>
            <a:r>
              <a:rPr lang="az-Latn-AZ" sz="2000" dirty="0">
                <a:solidFill>
                  <a:schemeClr val="bg1"/>
                </a:solidFill>
                <a:effectLst>
                  <a:outerShdw blurRad="38100" dist="38100" dir="2700000" algn="tl">
                    <a:srgbClr val="000000">
                      <a:alpha val="43137"/>
                    </a:srgbClr>
                  </a:outerShdw>
                </a:effectLst>
              </a:rPr>
              <a:t>            • Visseral ağrı daxili orqanlardan (ürək, qan damarları,  qida borusu </a:t>
            </a:r>
          </a:p>
          <a:p>
            <a:r>
              <a:rPr lang="az-Latn-AZ" sz="2000" dirty="0">
                <a:solidFill>
                  <a:schemeClr val="bg1"/>
                </a:solidFill>
                <a:effectLst>
                  <a:outerShdw blurRad="38100" dist="38100" dir="2700000" algn="tl">
                    <a:srgbClr val="000000">
                      <a:alpha val="43137"/>
                    </a:srgbClr>
                  </a:outerShdw>
                </a:effectLst>
              </a:rPr>
              <a:t>                və visseral plevradan) qaynaqlanır və lokalizə edilə bilmir.</a:t>
            </a:r>
          </a:p>
          <a:p>
            <a:r>
              <a:rPr lang="az-Latn-AZ" sz="2000" dirty="0">
                <a:solidFill>
                  <a:schemeClr val="bg1"/>
                </a:solidFill>
                <a:effectLst>
                  <a:outerShdw blurRad="38100" dist="38100" dir="2700000" algn="tl">
                    <a:srgbClr val="000000">
                      <a:alpha val="43137"/>
                    </a:srgbClr>
                  </a:outerShdw>
                </a:effectLst>
              </a:rPr>
              <a:t>            • Döş qəfəsi  visseral orqanlarından qaynaqlanan ağrının nə tipi nə də </a:t>
            </a:r>
          </a:p>
          <a:p>
            <a:r>
              <a:rPr lang="az-Latn-AZ" sz="2000" dirty="0">
                <a:solidFill>
                  <a:schemeClr val="bg1"/>
                </a:solidFill>
                <a:effectLst>
                  <a:outerShdw blurRad="38100" dist="38100" dir="2700000" algn="tl">
                    <a:srgbClr val="000000">
                      <a:alpha val="43137"/>
                    </a:srgbClr>
                  </a:outerShdw>
                </a:effectLst>
              </a:rPr>
              <a:t>                yoğunluğu heç bir orqan sistemi üçün spesifik deyildir</a:t>
            </a:r>
          </a:p>
          <a:p>
            <a:r>
              <a:rPr lang="az-Latn-AZ" sz="2000" dirty="0">
                <a:solidFill>
                  <a:schemeClr val="bg1"/>
                </a:solidFill>
                <a:effectLst>
                  <a:outerShdw blurRad="38100" dist="38100" dir="2700000" algn="tl">
                    <a:srgbClr val="000000">
                      <a:alpha val="43137"/>
                    </a:srgbClr>
                  </a:outerShdw>
                </a:effectLst>
              </a:rPr>
              <a:t>           • Döş qəfəsi ağrısının lokalizasiyası ve yayılması ağrının hansi orqan </a:t>
            </a:r>
          </a:p>
          <a:p>
            <a:r>
              <a:rPr lang="az-Latn-AZ" sz="2000" dirty="0">
                <a:solidFill>
                  <a:schemeClr val="bg1"/>
                </a:solidFill>
                <a:effectLst>
                  <a:outerShdw blurRad="38100" dist="38100" dir="2700000" algn="tl">
                    <a:srgbClr val="000000">
                      <a:alpha val="43137"/>
                    </a:srgbClr>
                  </a:outerShdw>
                </a:effectLst>
              </a:rPr>
              <a:t>               sisteminden qaynaqlandığını tapmağa  güvənilməməlidir. </a:t>
            </a:r>
          </a:p>
          <a:p>
            <a:r>
              <a:rPr lang="az-Latn-AZ" sz="2000" dirty="0">
                <a:solidFill>
                  <a:schemeClr val="bg1"/>
                </a:solidFill>
                <a:effectLst>
                  <a:outerShdw blurRad="38100" dist="38100" dir="2700000" algn="tl">
                    <a:srgbClr val="000000">
                      <a:alpha val="43137"/>
                    </a:srgbClr>
                  </a:outerShdw>
                </a:effectLst>
              </a:rPr>
              <a:t>            • Döş qəfəsi  orqan patologiyaları  epiqastrium, boyun ya da çənədə ağrı ilə</a:t>
            </a:r>
          </a:p>
          <a:p>
            <a:r>
              <a:rPr lang="az-Latn-AZ" sz="2000" dirty="0">
                <a:solidFill>
                  <a:schemeClr val="bg1"/>
                </a:solidFill>
                <a:effectLst>
                  <a:outerShdw blurRad="38100" dist="38100" dir="2700000" algn="tl">
                    <a:srgbClr val="000000">
                      <a:alpha val="43137"/>
                    </a:srgbClr>
                  </a:outerShdw>
                </a:effectLst>
              </a:rPr>
              <a:t>                müraciət edə bilər.</a:t>
            </a:r>
          </a:p>
          <a:p>
            <a:endParaRPr lang="az-Latn-AZ" sz="2000" dirty="0">
              <a:solidFill>
                <a:schemeClr val="bg1"/>
              </a:solidFill>
              <a:effectLst>
                <a:outerShdw blurRad="38100" dist="38100" dir="2700000" algn="tl">
                  <a:srgbClr val="000000">
                    <a:alpha val="43137"/>
                  </a:srgbClr>
                </a:outerShdw>
              </a:effectLst>
            </a:endParaRPr>
          </a:p>
          <a:p>
            <a:endParaRPr lang="az-Latn-AZ" dirty="0"/>
          </a:p>
          <a:p>
            <a:endParaRPr lang="az-Latn-AZ" dirty="0"/>
          </a:p>
        </p:txBody>
      </p:sp>
    </p:spTree>
    <p:extLst>
      <p:ext uri="{BB962C8B-B14F-4D97-AF65-F5344CB8AC3E}">
        <p14:creationId xmlns:p14="http://schemas.microsoft.com/office/powerpoint/2010/main" val="123892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411705" y="245806"/>
            <a:ext cx="9708579" cy="711659"/>
          </a:xfrm>
        </p:spPr>
        <p:txBody>
          <a:bodyPr/>
          <a:lstStyle/>
          <a:p>
            <a:r>
              <a:rPr lang="az-Latn-AZ" dirty="0">
                <a:solidFill>
                  <a:schemeClr val="bg1"/>
                </a:solidFill>
              </a:rPr>
              <a:t>İlk edəcəyimiz...</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684212" y="1606611"/>
            <a:ext cx="10753810" cy="5005583"/>
          </a:xfrm>
        </p:spPr>
        <p:txBody>
          <a:bodyPr/>
          <a:lstStyle/>
          <a:p>
            <a:r>
              <a:rPr lang="az-Latn-AZ" dirty="0"/>
              <a:t>    </a:t>
            </a:r>
          </a:p>
        </p:txBody>
      </p:sp>
      <p:pic>
        <p:nvPicPr>
          <p:cNvPr id="4" name="Рисунок 3">
            <a:extLst>
              <a:ext uri="{FF2B5EF4-FFF2-40B4-BE49-F238E27FC236}">
                <a16:creationId xmlns:a16="http://schemas.microsoft.com/office/drawing/2014/main" id="{3478180F-1A9A-4B89-8CC1-2D58A3FDCF8A}"/>
              </a:ext>
            </a:extLst>
          </p:cNvPr>
          <p:cNvPicPr>
            <a:picLocks noChangeAspect="1"/>
          </p:cNvPicPr>
          <p:nvPr/>
        </p:nvPicPr>
        <p:blipFill>
          <a:blip r:embed="rId2"/>
          <a:stretch>
            <a:fillRect/>
          </a:stretch>
        </p:blipFill>
        <p:spPr>
          <a:xfrm>
            <a:off x="1116828" y="1606611"/>
            <a:ext cx="9425536" cy="4868851"/>
          </a:xfrm>
          <a:prstGeom prst="rect">
            <a:avLst/>
          </a:prstGeom>
        </p:spPr>
      </p:pic>
      <p:sp>
        <p:nvSpPr>
          <p:cNvPr id="5" name="Прямоугольник 4">
            <a:extLst>
              <a:ext uri="{FF2B5EF4-FFF2-40B4-BE49-F238E27FC236}">
                <a16:creationId xmlns:a16="http://schemas.microsoft.com/office/drawing/2014/main" id="{9C395674-532E-472F-A687-D9F50F527186}"/>
              </a:ext>
            </a:extLst>
          </p:cNvPr>
          <p:cNvSpPr/>
          <p:nvPr/>
        </p:nvSpPr>
        <p:spPr>
          <a:xfrm>
            <a:off x="4281443" y="3717421"/>
            <a:ext cx="6260922" cy="11878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Döş qəfəsində kəskin  ağrı ilə müraciət edən bütün xəstələrdə 10dəqiqə içində EKQ çəkilməli və STEMI üçün dəyərləndirilməlidir.</a:t>
            </a:r>
          </a:p>
        </p:txBody>
      </p:sp>
      <p:sp>
        <p:nvSpPr>
          <p:cNvPr id="6" name="Прямоугольник 5">
            <a:extLst>
              <a:ext uri="{FF2B5EF4-FFF2-40B4-BE49-F238E27FC236}">
                <a16:creationId xmlns:a16="http://schemas.microsoft.com/office/drawing/2014/main" id="{A9038F87-FB20-4601-AFE1-D63806E942E9}"/>
              </a:ext>
            </a:extLst>
          </p:cNvPr>
          <p:cNvSpPr/>
          <p:nvPr/>
        </p:nvSpPr>
        <p:spPr>
          <a:xfrm>
            <a:off x="4281443" y="4905286"/>
            <a:ext cx="6260921" cy="15701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Döş qəfəsində kəskin ağrı və KKS şübhəsi ilə TYŞ-ə müraciət edən bütün xəstələr, daxil olduqdan  sonra mümkün qədər tez cTn ölçülməlidir.</a:t>
            </a:r>
          </a:p>
        </p:txBody>
      </p:sp>
      <p:sp>
        <p:nvSpPr>
          <p:cNvPr id="7" name="Прямоугольник 6">
            <a:extLst>
              <a:ext uri="{FF2B5EF4-FFF2-40B4-BE49-F238E27FC236}">
                <a16:creationId xmlns:a16="http://schemas.microsoft.com/office/drawing/2014/main" id="{5A1C0710-F5CE-4EDD-8382-E1AE4272129C}"/>
              </a:ext>
            </a:extLst>
          </p:cNvPr>
          <p:cNvSpPr/>
          <p:nvPr/>
        </p:nvSpPr>
        <p:spPr>
          <a:xfrm>
            <a:off x="3110670" y="4170349"/>
            <a:ext cx="760576" cy="299102"/>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C-LD</a:t>
            </a:r>
          </a:p>
        </p:txBody>
      </p:sp>
      <p:sp>
        <p:nvSpPr>
          <p:cNvPr id="8" name="Прямоугольник 7">
            <a:extLst>
              <a:ext uri="{FF2B5EF4-FFF2-40B4-BE49-F238E27FC236}">
                <a16:creationId xmlns:a16="http://schemas.microsoft.com/office/drawing/2014/main" id="{C85A63EA-2AB5-4634-92B2-928C50748DFB}"/>
              </a:ext>
            </a:extLst>
          </p:cNvPr>
          <p:cNvSpPr/>
          <p:nvPr/>
        </p:nvSpPr>
        <p:spPr>
          <a:xfrm>
            <a:off x="3110671" y="5556266"/>
            <a:ext cx="760576" cy="299102"/>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b="1" dirty="0">
                <a:solidFill>
                  <a:schemeClr val="bg1"/>
                </a:solidFill>
              </a:rPr>
              <a:t>C-LD</a:t>
            </a:r>
          </a:p>
        </p:txBody>
      </p:sp>
      <p:sp>
        <p:nvSpPr>
          <p:cNvPr id="9" name="Прямоугольник 8">
            <a:extLst>
              <a:ext uri="{FF2B5EF4-FFF2-40B4-BE49-F238E27FC236}">
                <a16:creationId xmlns:a16="http://schemas.microsoft.com/office/drawing/2014/main" id="{D91A345C-BA89-4414-A140-054E57418E39}"/>
              </a:ext>
            </a:extLst>
          </p:cNvPr>
          <p:cNvSpPr/>
          <p:nvPr/>
        </p:nvSpPr>
        <p:spPr>
          <a:xfrm>
            <a:off x="1116828" y="2147245"/>
            <a:ext cx="9425535" cy="10295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Qeyri-kardiyak səbəb aşkar edilmədikdə, döş qəfəsində stabil ağrısı olan bütün xəstələr üçün EKQ çəkilməlidir; EKQ mümkün deyilsə, xəstə TYŞ-ə göndərilməlidir ki, onu əldə edə bilsin.(class1)</a:t>
            </a:r>
          </a:p>
        </p:txBody>
      </p:sp>
      <p:sp>
        <p:nvSpPr>
          <p:cNvPr id="10" name="Прямоугольник 9">
            <a:extLst>
              <a:ext uri="{FF2B5EF4-FFF2-40B4-BE49-F238E27FC236}">
                <a16:creationId xmlns:a16="http://schemas.microsoft.com/office/drawing/2014/main" id="{5D833C6A-333C-4806-93E4-D9D1F239CF62}"/>
              </a:ext>
            </a:extLst>
          </p:cNvPr>
          <p:cNvSpPr/>
          <p:nvPr/>
        </p:nvSpPr>
        <p:spPr>
          <a:xfrm>
            <a:off x="1116827" y="1227221"/>
            <a:ext cx="9425536" cy="9371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z-Latn-AZ" dirty="0">
                <a:solidFill>
                  <a:schemeClr val="bg1"/>
                </a:solidFill>
              </a:rPr>
              <a:t>KKS klinik əlamətləri və ya kəskin döş qəfəsi ağrısının digər həyati təhlükəsi səbəbləri olan xəstələr, təcili olaraq TYŞ-ə, ideal olaraq TYmaşını ilə aparılmalıdırlar.(class1)</a:t>
            </a:r>
          </a:p>
        </p:txBody>
      </p:sp>
    </p:spTree>
    <p:extLst>
      <p:ext uri="{BB962C8B-B14F-4D97-AF65-F5344CB8AC3E}">
        <p14:creationId xmlns:p14="http://schemas.microsoft.com/office/powerpoint/2010/main" val="2208899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 ağrıya ilk yanaşma(tyş)</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192505" y="1660359"/>
            <a:ext cx="11911263" cy="5101388"/>
          </a:xfrm>
        </p:spPr>
        <p:txBody>
          <a:bodyPr/>
          <a:lstStyle/>
          <a:p>
            <a:r>
              <a:rPr lang="az-Latn-AZ" dirty="0"/>
              <a:t>     </a:t>
            </a:r>
          </a:p>
          <a:p>
            <a:r>
              <a:rPr lang="az-Latn-AZ" dirty="0"/>
              <a:t>     </a:t>
            </a:r>
            <a:r>
              <a:rPr lang="az-Latn-AZ" sz="2000" dirty="0">
                <a:solidFill>
                  <a:schemeClr val="bg1"/>
                </a:solidFill>
                <a:effectLst>
                  <a:outerShdw blurRad="38100" dist="38100" dir="2700000" algn="tl">
                    <a:srgbClr val="000000">
                      <a:alpha val="43137"/>
                    </a:srgbClr>
                  </a:outerShdw>
                </a:effectLst>
              </a:rPr>
              <a:t>•ABC dəyərləndirilir.   </a:t>
            </a:r>
          </a:p>
          <a:p>
            <a:r>
              <a:rPr lang="az-Latn-AZ" sz="2000" dirty="0">
                <a:solidFill>
                  <a:schemeClr val="bg1"/>
                </a:solidFill>
                <a:effectLst>
                  <a:outerShdw blurRad="38100" dist="38100" dir="2700000" algn="tl">
                    <a:srgbClr val="000000">
                      <a:alpha val="43137"/>
                    </a:srgbClr>
                  </a:outerShdw>
                </a:effectLst>
              </a:rPr>
              <a:t>    </a:t>
            </a:r>
            <a:r>
              <a:rPr lang="az-Latn-AZ" sz="2000" dirty="0"/>
              <a:t> </a:t>
            </a:r>
            <a:r>
              <a:rPr lang="az-Latn-AZ" sz="2400" dirty="0">
                <a:solidFill>
                  <a:schemeClr val="bg1"/>
                </a:solidFill>
                <a:effectLst>
                  <a:outerShdw blurRad="38100" dist="38100" dir="2700000" algn="tl">
                    <a:srgbClr val="000000">
                      <a:alpha val="43137"/>
                    </a:srgbClr>
                  </a:outerShdw>
                </a:effectLst>
              </a:rPr>
              <a:t>•</a:t>
            </a:r>
            <a:r>
              <a:rPr lang="az-Latn-AZ" sz="2000" dirty="0">
                <a:solidFill>
                  <a:schemeClr val="bg1"/>
                </a:solidFill>
                <a:effectLst>
                  <a:outerShdw blurRad="38100" dist="38100" dir="2700000" algn="tl">
                    <a:srgbClr val="000000">
                      <a:alpha val="43137"/>
                    </a:srgbClr>
                  </a:outerShdw>
                </a:effectLst>
              </a:rPr>
              <a:t> Nəbz,A/T,tənəffüs kontrol edilir</a:t>
            </a:r>
          </a:p>
          <a:p>
            <a:r>
              <a:rPr lang="az-Latn-AZ" sz="2000" dirty="0">
                <a:solidFill>
                  <a:schemeClr val="bg1"/>
                </a:solidFill>
                <a:effectLst>
                  <a:outerShdw blurRad="38100" dist="38100" dir="2700000" algn="tl">
                    <a:srgbClr val="000000">
                      <a:alpha val="43137"/>
                    </a:srgbClr>
                  </a:outerShdw>
                </a:effectLst>
              </a:rPr>
              <a:t>     • Monitorizə edilməli.</a:t>
            </a:r>
          </a:p>
          <a:p>
            <a:r>
              <a:rPr lang="az-Latn-AZ" sz="2000" dirty="0">
                <a:solidFill>
                  <a:schemeClr val="bg1"/>
                </a:solidFill>
                <a:effectLst>
                  <a:outerShdw blurRad="38100" dist="38100" dir="2700000" algn="tl">
                    <a:srgbClr val="000000">
                      <a:alpha val="43137"/>
                    </a:srgbClr>
                  </a:outerShdw>
                </a:effectLst>
              </a:rPr>
              <a:t>     • Xəstələr  rahat şəkildə oturdulur və ya uzandirilir. </a:t>
            </a:r>
          </a:p>
          <a:p>
            <a:r>
              <a:rPr lang="az-Latn-AZ" sz="2000" dirty="0">
                <a:solidFill>
                  <a:schemeClr val="bg1"/>
                </a:solidFill>
                <a:effectLst>
                  <a:outerShdw blurRad="38100" dist="38100" dir="2700000" algn="tl">
                    <a:srgbClr val="000000">
                      <a:alpha val="43137"/>
                    </a:srgbClr>
                  </a:outerShdw>
                </a:effectLst>
              </a:rPr>
              <a:t>     •  Sürətli anamnez toplanaraq  ölümcül durumlar gözdən keçirilir. </a:t>
            </a:r>
          </a:p>
          <a:p>
            <a:r>
              <a:rPr lang="az-Latn-AZ" sz="2000" dirty="0">
                <a:solidFill>
                  <a:schemeClr val="bg1"/>
                </a:solidFill>
                <a:effectLst>
                  <a:outerShdw blurRad="38100" dist="38100" dir="2700000" algn="tl">
                    <a:srgbClr val="000000">
                      <a:alpha val="43137"/>
                    </a:srgbClr>
                  </a:outerShdw>
                </a:effectLst>
              </a:rPr>
              <a:t>     </a:t>
            </a:r>
            <a:r>
              <a:rPr lang="de-DE" sz="2000" dirty="0">
                <a:solidFill>
                  <a:schemeClr val="bg1"/>
                </a:solidFill>
                <a:effectLst>
                  <a:outerShdw blurRad="38100" dist="38100" dir="2700000" algn="tl">
                    <a:srgbClr val="000000">
                      <a:alpha val="43137"/>
                    </a:srgbClr>
                  </a:outerShdw>
                </a:effectLst>
              </a:rPr>
              <a:t>•  SO2&lt; % 95 </a:t>
            </a:r>
            <a:r>
              <a:rPr lang="de-DE" sz="2000" dirty="0" err="1">
                <a:solidFill>
                  <a:schemeClr val="bg1"/>
                </a:solidFill>
                <a:effectLst>
                  <a:outerShdw blurRad="38100" dist="38100" dir="2700000" algn="tl">
                    <a:srgbClr val="000000">
                      <a:alpha val="43137"/>
                    </a:srgbClr>
                  </a:outerShdw>
                </a:effectLst>
              </a:rPr>
              <a:t>is</a:t>
            </a:r>
            <a:r>
              <a:rPr lang="az-Latn-AZ" sz="2000" dirty="0">
                <a:solidFill>
                  <a:schemeClr val="bg1"/>
                </a:solidFill>
                <a:effectLst>
                  <a:outerShdw blurRad="38100" dist="38100" dir="2700000" algn="tl">
                    <a:srgbClr val="000000">
                      <a:alpha val="43137"/>
                    </a:srgbClr>
                  </a:outerShdw>
                </a:effectLst>
              </a:rPr>
              <a:t>ə</a:t>
            </a:r>
            <a:r>
              <a:rPr lang="de-DE" sz="2000" dirty="0">
                <a:solidFill>
                  <a:schemeClr val="bg1"/>
                </a:solidFill>
                <a:effectLst>
                  <a:outerShdw blurRad="38100" dist="38100" dir="2700000" algn="tl">
                    <a:srgbClr val="000000">
                      <a:alpha val="43137"/>
                    </a:srgbClr>
                  </a:outerShdw>
                </a:effectLst>
              </a:rPr>
              <a:t> </a:t>
            </a:r>
            <a:r>
              <a:rPr lang="de-DE" sz="2000" dirty="0" err="1">
                <a:solidFill>
                  <a:schemeClr val="bg1"/>
                </a:solidFill>
                <a:effectLst>
                  <a:outerShdw blurRad="38100" dist="38100" dir="2700000" algn="tl">
                    <a:srgbClr val="000000">
                      <a:alpha val="43137"/>
                    </a:srgbClr>
                  </a:outerShdw>
                </a:effectLst>
              </a:rPr>
              <a:t>oksigen</a:t>
            </a:r>
            <a:r>
              <a:rPr lang="de-DE" sz="2000" dirty="0">
                <a:solidFill>
                  <a:schemeClr val="bg1"/>
                </a:solidFill>
                <a:effectLst>
                  <a:outerShdw blurRad="38100" dist="38100" dir="2700000" algn="tl">
                    <a:srgbClr val="000000">
                      <a:alpha val="43137"/>
                    </a:srgbClr>
                  </a:outerShdw>
                </a:effectLst>
              </a:rPr>
              <a:t> </a:t>
            </a:r>
            <a:r>
              <a:rPr lang="de-DE" sz="2000" dirty="0" err="1">
                <a:solidFill>
                  <a:schemeClr val="bg1"/>
                </a:solidFill>
                <a:effectLst>
                  <a:outerShdw blurRad="38100" dist="38100" dir="2700000" algn="tl">
                    <a:srgbClr val="000000">
                      <a:alpha val="43137"/>
                    </a:srgbClr>
                  </a:outerShdw>
                </a:effectLst>
              </a:rPr>
              <a:t>başlanmalı</a:t>
            </a:r>
            <a:r>
              <a:rPr lang="de-DE" sz="2000" dirty="0">
                <a:solidFill>
                  <a:schemeClr val="bg1"/>
                </a:solidFill>
                <a:effectLst>
                  <a:outerShdw blurRad="38100" dist="38100" dir="2700000" algn="tl">
                    <a:srgbClr val="000000">
                      <a:alpha val="43137"/>
                    </a:srgbClr>
                  </a:outerShdw>
                </a:effectLst>
              </a:rPr>
              <a:t>.</a:t>
            </a:r>
            <a:endParaRPr lang="az-Latn-AZ" sz="2000" dirty="0">
              <a:solidFill>
                <a:schemeClr val="bg1"/>
              </a:solidFill>
              <a:effectLst>
                <a:outerShdw blurRad="38100" dist="38100" dir="2700000" algn="tl">
                  <a:srgbClr val="000000">
                    <a:alpha val="43137"/>
                  </a:srgbClr>
                </a:outerShdw>
              </a:effectLst>
            </a:endParaRPr>
          </a:p>
          <a:p>
            <a:r>
              <a:rPr lang="az-Latn-AZ" sz="2000" dirty="0">
                <a:solidFill>
                  <a:schemeClr val="bg1"/>
                </a:solidFill>
                <a:effectLst>
                  <a:outerShdw blurRad="38100" dist="38100" dir="2700000" algn="tl">
                    <a:srgbClr val="000000">
                      <a:alpha val="43137"/>
                    </a:srgbClr>
                  </a:outerShdw>
                </a:effectLst>
              </a:rPr>
              <a:t>     • Damar yolu açılmalı.</a:t>
            </a:r>
          </a:p>
          <a:p>
            <a:r>
              <a:rPr lang="az-Latn-AZ" sz="2000" dirty="0">
                <a:solidFill>
                  <a:schemeClr val="bg1"/>
                </a:solidFill>
                <a:effectLst>
                  <a:outerShdw blurRad="38100" dist="38100" dir="2700000" algn="tl">
                    <a:srgbClr val="000000">
                      <a:alpha val="43137"/>
                    </a:srgbClr>
                  </a:outerShdw>
                </a:effectLst>
              </a:rPr>
              <a:t>     • Daxil olduqdan  10 dəqiqə içində EKG’si çəkilməli.</a:t>
            </a:r>
          </a:p>
          <a:p>
            <a:r>
              <a:rPr lang="az-Latn-AZ" sz="2000" dirty="0">
                <a:solidFill>
                  <a:schemeClr val="bg1"/>
                </a:solidFill>
                <a:effectLst>
                  <a:outerShdw blurRad="38100" dist="38100" dir="2700000" algn="tl">
                    <a:srgbClr val="000000">
                      <a:alpha val="43137"/>
                    </a:srgbClr>
                  </a:outerShdw>
                </a:effectLst>
              </a:rPr>
              <a:t>     • Diaqnoz qoyulubsa müalicə başlatılir.</a:t>
            </a:r>
          </a:p>
          <a:p>
            <a:r>
              <a:rPr lang="az-Latn-AZ" sz="20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710362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899413"/>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Bilməyimiz lazım olan 10 mesaj</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a:t>
            </a:r>
          </a:p>
        </p:txBody>
      </p:sp>
      <p:pic>
        <p:nvPicPr>
          <p:cNvPr id="4" name="Рисунок 3">
            <a:extLst>
              <a:ext uri="{FF2B5EF4-FFF2-40B4-BE49-F238E27FC236}">
                <a16:creationId xmlns:a16="http://schemas.microsoft.com/office/drawing/2014/main" id="{9EC7DDA7-6D4F-4062-930A-B2F3F20D67BF}"/>
              </a:ext>
            </a:extLst>
          </p:cNvPr>
          <p:cNvPicPr>
            <a:picLocks noChangeAspect="1"/>
          </p:cNvPicPr>
          <p:nvPr/>
        </p:nvPicPr>
        <p:blipFill>
          <a:blip r:embed="rId2"/>
          <a:stretch>
            <a:fillRect/>
          </a:stretch>
        </p:blipFill>
        <p:spPr>
          <a:xfrm>
            <a:off x="32613" y="1287262"/>
            <a:ext cx="12080730" cy="5570737"/>
          </a:xfrm>
          <a:prstGeom prst="rect">
            <a:avLst/>
          </a:prstGeom>
        </p:spPr>
      </p:pic>
      <p:sp>
        <p:nvSpPr>
          <p:cNvPr id="5" name="Прямоугольник 4">
            <a:extLst>
              <a:ext uri="{FF2B5EF4-FFF2-40B4-BE49-F238E27FC236}">
                <a16:creationId xmlns:a16="http://schemas.microsoft.com/office/drawing/2014/main" id="{A1BDED8D-6F38-4C31-AB98-E2A9671459C9}"/>
              </a:ext>
            </a:extLst>
          </p:cNvPr>
          <p:cNvSpPr/>
          <p:nvPr/>
        </p:nvSpPr>
        <p:spPr>
          <a:xfrm>
            <a:off x="2820112" y="3349951"/>
            <a:ext cx="1452785" cy="83107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 </a:t>
            </a:r>
            <a:r>
              <a:rPr lang="az-Latn-AZ" sz="1100" b="1" dirty="0">
                <a:solidFill>
                  <a:schemeClr val="bg1"/>
                </a:solidFill>
              </a:rPr>
              <a:t>1.Sinə</a:t>
            </a:r>
            <a:r>
              <a:rPr lang="az-Latn-AZ" sz="1000" b="1" dirty="0">
                <a:solidFill>
                  <a:schemeClr val="bg1"/>
                </a:solidFill>
              </a:rPr>
              <a:t> ağrısı,sinədə olan ağrıdan daha cox əhəmiyyət daşıyır</a:t>
            </a:r>
            <a:endParaRPr lang="az-Latn-AZ" sz="1000" b="1" dirty="0"/>
          </a:p>
        </p:txBody>
      </p:sp>
      <p:sp>
        <p:nvSpPr>
          <p:cNvPr id="6" name="Прямоугольник 5">
            <a:extLst>
              <a:ext uri="{FF2B5EF4-FFF2-40B4-BE49-F238E27FC236}">
                <a16:creationId xmlns:a16="http://schemas.microsoft.com/office/drawing/2014/main" id="{AC053AFC-689B-4047-8EEC-AC16091DB8E6}"/>
              </a:ext>
            </a:extLst>
          </p:cNvPr>
          <p:cNvSpPr/>
          <p:nvPr/>
        </p:nvSpPr>
        <p:spPr>
          <a:xfrm>
            <a:off x="4643214" y="3429000"/>
            <a:ext cx="1452785" cy="7584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2.Yüksək</a:t>
            </a:r>
            <a:r>
              <a:rPr lang="az-Latn-AZ" b="1" dirty="0">
                <a:solidFill>
                  <a:schemeClr val="bg1"/>
                </a:solidFill>
              </a:rPr>
              <a:t> </a:t>
            </a:r>
            <a:r>
              <a:rPr lang="az-Latn-AZ" sz="1000" b="1" dirty="0">
                <a:solidFill>
                  <a:schemeClr val="bg1"/>
                </a:solidFill>
              </a:rPr>
              <a:t>həssas troponinə üstünlük verilməlidir</a:t>
            </a:r>
          </a:p>
        </p:txBody>
      </p:sp>
      <p:sp>
        <p:nvSpPr>
          <p:cNvPr id="7" name="Прямоугольник 6">
            <a:extLst>
              <a:ext uri="{FF2B5EF4-FFF2-40B4-BE49-F238E27FC236}">
                <a16:creationId xmlns:a16="http://schemas.microsoft.com/office/drawing/2014/main" id="{880E2045-53F8-46F4-B0C1-C04F17A34CD0}"/>
              </a:ext>
            </a:extLst>
          </p:cNvPr>
          <p:cNvSpPr/>
          <p:nvPr/>
        </p:nvSpPr>
        <p:spPr>
          <a:xfrm>
            <a:off x="6238430" y="3429000"/>
            <a:ext cx="1538243" cy="75843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3.Kəskin simtomların  erkən dəyərləndirilməsi vacibdir</a:t>
            </a:r>
          </a:p>
        </p:txBody>
      </p:sp>
      <p:sp>
        <p:nvSpPr>
          <p:cNvPr id="8" name="Прямоугольник 7">
            <a:extLst>
              <a:ext uri="{FF2B5EF4-FFF2-40B4-BE49-F238E27FC236}">
                <a16:creationId xmlns:a16="http://schemas.microsoft.com/office/drawing/2014/main" id="{89C5DD96-1CB3-4866-90D7-15AC730A9742}"/>
              </a:ext>
            </a:extLst>
          </p:cNvPr>
          <p:cNvSpPr/>
          <p:nvPr/>
        </p:nvSpPr>
        <p:spPr>
          <a:xfrm>
            <a:off x="7919104" y="3429000"/>
            <a:ext cx="1538243" cy="75843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4.Klinik qərar verərkən pasientlərlə paylaşın</a:t>
            </a:r>
          </a:p>
        </p:txBody>
      </p:sp>
      <p:sp>
        <p:nvSpPr>
          <p:cNvPr id="9" name="Прямоугольник 8">
            <a:extLst>
              <a:ext uri="{FF2B5EF4-FFF2-40B4-BE49-F238E27FC236}">
                <a16:creationId xmlns:a16="http://schemas.microsoft.com/office/drawing/2014/main" id="{535E8BEB-7D73-4DFF-A2FB-DD05BC0B92A0}"/>
              </a:ext>
            </a:extLst>
          </p:cNvPr>
          <p:cNvSpPr/>
          <p:nvPr/>
        </p:nvSpPr>
        <p:spPr>
          <a:xfrm>
            <a:off x="9599778" y="3429000"/>
            <a:ext cx="1538243" cy="75843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5.Aşağı riskli xəstələrdə rutin testlər gərəkli olmaya bilər</a:t>
            </a:r>
          </a:p>
        </p:txBody>
      </p:sp>
      <p:sp>
        <p:nvSpPr>
          <p:cNvPr id="10" name="Прямоугольник 9">
            <a:extLst>
              <a:ext uri="{FF2B5EF4-FFF2-40B4-BE49-F238E27FC236}">
                <a16:creationId xmlns:a16="http://schemas.microsoft.com/office/drawing/2014/main" id="{743AD1DD-5FA8-4534-B03D-F9D6C368516A}"/>
              </a:ext>
            </a:extLst>
          </p:cNvPr>
          <p:cNvSpPr/>
          <p:nvPr/>
        </p:nvSpPr>
        <p:spPr>
          <a:xfrm>
            <a:off x="2973936" y="5779094"/>
            <a:ext cx="1452785" cy="75843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6.Klinik qərar vermə alqoritmaları rutin olaraq istifadə olunmalıdır</a:t>
            </a:r>
            <a:endParaRPr lang="az-Latn-AZ" b="1" dirty="0">
              <a:solidFill>
                <a:schemeClr val="bg1"/>
              </a:solidFill>
            </a:endParaRPr>
          </a:p>
        </p:txBody>
      </p:sp>
      <p:sp>
        <p:nvSpPr>
          <p:cNvPr id="12" name="Прямоугольник 11">
            <a:extLst>
              <a:ext uri="{FF2B5EF4-FFF2-40B4-BE49-F238E27FC236}">
                <a16:creationId xmlns:a16="http://schemas.microsoft.com/office/drawing/2014/main" id="{76A92C6F-D697-43AF-9183-61A3C837550C}"/>
              </a:ext>
            </a:extLst>
          </p:cNvPr>
          <p:cNvSpPr/>
          <p:nvPr/>
        </p:nvSpPr>
        <p:spPr>
          <a:xfrm>
            <a:off x="4643214" y="5779094"/>
            <a:ext cx="1595216" cy="7584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7.Qadınlarda yanaşı gedən simptomlar daha coxdur</a:t>
            </a:r>
          </a:p>
        </p:txBody>
      </p:sp>
      <p:sp>
        <p:nvSpPr>
          <p:cNvPr id="13" name="Прямоугольник 12">
            <a:extLst>
              <a:ext uri="{FF2B5EF4-FFF2-40B4-BE49-F238E27FC236}">
                <a16:creationId xmlns:a16="http://schemas.microsoft.com/office/drawing/2014/main" id="{3CBA9D6C-6BFC-45EA-A6A2-8AE334513215}"/>
              </a:ext>
            </a:extLst>
          </p:cNvPr>
          <p:cNvSpPr/>
          <p:nvPr/>
        </p:nvSpPr>
        <p:spPr>
          <a:xfrm>
            <a:off x="6320182" y="5779093"/>
            <a:ext cx="1456492" cy="7584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8.Orta və yüksək riskli xəstələr üçün daha dərin testlər olunmalı</a:t>
            </a:r>
            <a:endParaRPr lang="az-Latn-AZ" b="1" dirty="0">
              <a:solidFill>
                <a:schemeClr val="bg1"/>
              </a:solidFill>
            </a:endParaRPr>
          </a:p>
        </p:txBody>
      </p:sp>
      <p:sp>
        <p:nvSpPr>
          <p:cNvPr id="14" name="Прямоугольник 13">
            <a:extLst>
              <a:ext uri="{FF2B5EF4-FFF2-40B4-BE49-F238E27FC236}">
                <a16:creationId xmlns:a16="http://schemas.microsoft.com/office/drawing/2014/main" id="{5D72EF79-5138-4C58-AF74-4463A9249154}"/>
              </a:ext>
            </a:extLst>
          </p:cNvPr>
          <p:cNvSpPr/>
          <p:nvPr/>
        </p:nvSpPr>
        <p:spPr>
          <a:xfrm>
            <a:off x="7919105" y="5779091"/>
            <a:ext cx="1538242" cy="75844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9.Atipik ağrı yerinə nonkardiak döş </a:t>
            </a:r>
            <a:r>
              <a:rPr lang="az-Latn-AZ" sz="1000" b="1">
                <a:solidFill>
                  <a:schemeClr val="bg1"/>
                </a:solidFill>
              </a:rPr>
              <a:t>qəfəsində ağrı </a:t>
            </a:r>
            <a:r>
              <a:rPr lang="az-Latn-AZ" sz="1000" b="1" dirty="0">
                <a:solidFill>
                  <a:schemeClr val="bg1"/>
                </a:solidFill>
              </a:rPr>
              <a:t>termini</a:t>
            </a:r>
            <a:endParaRPr lang="az-Latn-AZ" b="1" dirty="0">
              <a:solidFill>
                <a:schemeClr val="bg1"/>
              </a:solidFill>
            </a:endParaRPr>
          </a:p>
        </p:txBody>
      </p:sp>
      <p:sp>
        <p:nvSpPr>
          <p:cNvPr id="15" name="Прямоугольник 14">
            <a:extLst>
              <a:ext uri="{FF2B5EF4-FFF2-40B4-BE49-F238E27FC236}">
                <a16:creationId xmlns:a16="http://schemas.microsoft.com/office/drawing/2014/main" id="{F1776829-7DBA-4059-A8A8-D7DB1DF698F5}"/>
              </a:ext>
            </a:extLst>
          </p:cNvPr>
          <p:cNvSpPr/>
          <p:nvPr/>
        </p:nvSpPr>
        <p:spPr>
          <a:xfrm>
            <a:off x="9599778" y="5779091"/>
            <a:ext cx="1444043" cy="75844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000" b="1" dirty="0">
                <a:solidFill>
                  <a:schemeClr val="bg1"/>
                </a:solidFill>
              </a:rPr>
              <a:t>10.Risk dəyərləndirilmə şkalalarından istifadə olunmalı</a:t>
            </a:r>
          </a:p>
        </p:txBody>
      </p:sp>
    </p:spTree>
    <p:extLst>
      <p:ext uri="{BB962C8B-B14F-4D97-AF65-F5344CB8AC3E}">
        <p14:creationId xmlns:p14="http://schemas.microsoft.com/office/powerpoint/2010/main" val="1930984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dirty="0"/>
              <a:t>,</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224590" y="96253"/>
            <a:ext cx="11855116" cy="6665493"/>
          </a:xfrm>
        </p:spPr>
        <p:txBody>
          <a:bodyPr>
            <a:normAutofit/>
          </a:bodyPr>
          <a:lstStyle/>
          <a:p>
            <a:endParaRPr lang="ru-RU" sz="6600" i="1" dirty="0">
              <a:effectLst>
                <a:outerShdw blurRad="38100" dist="38100" dir="2700000" algn="tl">
                  <a:srgbClr val="000000">
                    <a:alpha val="43137"/>
                  </a:srgbClr>
                </a:outerShdw>
              </a:effectLst>
            </a:endParaRPr>
          </a:p>
          <a:p>
            <a:r>
              <a:rPr lang="az-Latn-AZ" sz="6600" i="1">
                <a:effectLst>
                  <a:outerShdw blurRad="38100" dist="38100" dir="2700000" algn="tl">
                    <a:srgbClr val="000000">
                      <a:alpha val="43137"/>
                    </a:srgbClr>
                  </a:outerShdw>
                </a:effectLst>
              </a:rPr>
              <a:t>Diqqətiniz </a:t>
            </a:r>
            <a:r>
              <a:rPr lang="az-Latn-AZ" sz="6600" i="1" dirty="0">
                <a:effectLst>
                  <a:outerShdw blurRad="38100" dist="38100" dir="2700000" algn="tl">
                    <a:srgbClr val="000000">
                      <a:alpha val="43137"/>
                    </a:srgbClr>
                  </a:outerShdw>
                </a:effectLst>
              </a:rPr>
              <a:t>üçün təşəkkürlər...</a:t>
            </a:r>
          </a:p>
          <a:p>
            <a:endParaRPr lang="az-Latn-AZ" sz="5400" dirty="0"/>
          </a:p>
          <a:p>
            <a:r>
              <a:rPr lang="az-Latn-AZ" sz="5400" i="1" dirty="0">
                <a:effectLst>
                  <a:outerShdw blurRad="38100" dist="38100" dir="2700000" algn="tl">
                    <a:srgbClr val="000000">
                      <a:alpha val="43137"/>
                    </a:srgbClr>
                  </a:outerShdw>
                </a:effectLst>
              </a:rPr>
              <a:t> </a:t>
            </a:r>
          </a:p>
        </p:txBody>
      </p:sp>
      <p:pic>
        <p:nvPicPr>
          <p:cNvPr id="5" name="Рисунок 4">
            <a:extLst>
              <a:ext uri="{FF2B5EF4-FFF2-40B4-BE49-F238E27FC236}">
                <a16:creationId xmlns:a16="http://schemas.microsoft.com/office/drawing/2014/main" id="{454384D4-B9A7-441C-987D-612DE831ED90}"/>
              </a:ext>
            </a:extLst>
          </p:cNvPr>
          <p:cNvPicPr>
            <a:picLocks noChangeAspect="1"/>
          </p:cNvPicPr>
          <p:nvPr/>
        </p:nvPicPr>
        <p:blipFill>
          <a:blip r:embed="rId2"/>
          <a:stretch>
            <a:fillRect/>
          </a:stretch>
        </p:blipFill>
        <p:spPr>
          <a:xfrm>
            <a:off x="3012029" y="2657541"/>
            <a:ext cx="6019675" cy="3998785"/>
          </a:xfrm>
          <a:prstGeom prst="rect">
            <a:avLst/>
          </a:prstGeom>
        </p:spPr>
      </p:pic>
    </p:spTree>
    <p:extLst>
      <p:ext uri="{BB962C8B-B14F-4D97-AF65-F5344CB8AC3E}">
        <p14:creationId xmlns:p14="http://schemas.microsoft.com/office/powerpoint/2010/main" val="313786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1130968" y="245806"/>
            <a:ext cx="9344527" cy="812973"/>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AHA/ACC RƏHBƏR TÖVSİYYƏ 2021</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449179" y="1212309"/>
            <a:ext cx="11425989" cy="5533396"/>
          </a:xfrm>
        </p:spPr>
        <p:txBody>
          <a:bodyPr/>
          <a:lstStyle/>
          <a:p>
            <a:r>
              <a:rPr lang="az-Latn-AZ" dirty="0"/>
              <a:t>    </a:t>
            </a:r>
          </a:p>
        </p:txBody>
      </p:sp>
      <p:pic>
        <p:nvPicPr>
          <p:cNvPr id="4" name="Рисунок 3">
            <a:extLst>
              <a:ext uri="{FF2B5EF4-FFF2-40B4-BE49-F238E27FC236}">
                <a16:creationId xmlns:a16="http://schemas.microsoft.com/office/drawing/2014/main" id="{86D03E83-A28C-450E-BF2A-088A82709680}"/>
              </a:ext>
            </a:extLst>
          </p:cNvPr>
          <p:cNvPicPr>
            <a:picLocks noChangeAspect="1"/>
          </p:cNvPicPr>
          <p:nvPr/>
        </p:nvPicPr>
        <p:blipFill>
          <a:blip r:embed="rId2"/>
          <a:stretch>
            <a:fillRect/>
          </a:stretch>
        </p:blipFill>
        <p:spPr>
          <a:xfrm>
            <a:off x="449179" y="1345820"/>
            <a:ext cx="10436073" cy="5399885"/>
          </a:xfrm>
          <a:prstGeom prst="rect">
            <a:avLst/>
          </a:prstGeom>
        </p:spPr>
      </p:pic>
    </p:spTree>
    <p:extLst>
      <p:ext uri="{BB962C8B-B14F-4D97-AF65-F5344CB8AC3E}">
        <p14:creationId xmlns:p14="http://schemas.microsoft.com/office/powerpoint/2010/main" val="56396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               Döş Qəfəsindəki Ağrının Təsnifatı</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914400" y="1847851"/>
            <a:ext cx="10205884" cy="5010150"/>
          </a:xfrm>
        </p:spPr>
        <p:txBody>
          <a:bodyPr/>
          <a:lstStyle/>
          <a:p>
            <a:r>
              <a:rPr lang="az-Latn-AZ" dirty="0"/>
              <a:t>,</a:t>
            </a:r>
          </a:p>
        </p:txBody>
      </p:sp>
      <p:pic>
        <p:nvPicPr>
          <p:cNvPr id="4" name="Рисунок 3">
            <a:extLst>
              <a:ext uri="{FF2B5EF4-FFF2-40B4-BE49-F238E27FC236}">
                <a16:creationId xmlns:a16="http://schemas.microsoft.com/office/drawing/2014/main" id="{A81AF76E-54EB-4257-9DEA-5ABE60E173C1}"/>
              </a:ext>
            </a:extLst>
          </p:cNvPr>
          <p:cNvPicPr>
            <a:picLocks noChangeAspect="1"/>
          </p:cNvPicPr>
          <p:nvPr/>
        </p:nvPicPr>
        <p:blipFill>
          <a:blip r:embed="rId2"/>
          <a:stretch>
            <a:fillRect/>
          </a:stretch>
        </p:blipFill>
        <p:spPr>
          <a:xfrm>
            <a:off x="914400" y="1847850"/>
            <a:ext cx="10205884" cy="4764344"/>
          </a:xfrm>
          <a:prstGeom prst="rect">
            <a:avLst/>
          </a:prstGeom>
        </p:spPr>
      </p:pic>
      <p:sp>
        <p:nvSpPr>
          <p:cNvPr id="5" name="Прямоугольник 4">
            <a:extLst>
              <a:ext uri="{FF2B5EF4-FFF2-40B4-BE49-F238E27FC236}">
                <a16:creationId xmlns:a16="http://schemas.microsoft.com/office/drawing/2014/main" id="{AC0A3CF5-9F25-4405-8001-E0DC50E043C0}"/>
              </a:ext>
            </a:extLst>
          </p:cNvPr>
          <p:cNvSpPr/>
          <p:nvPr/>
        </p:nvSpPr>
        <p:spPr>
          <a:xfrm>
            <a:off x="4443813" y="3273039"/>
            <a:ext cx="6676471" cy="12305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Xəstələrdə ağrının əsas səbəbinin  </a:t>
            </a:r>
            <a:r>
              <a:rPr lang="az-Latn-AZ" b="1" dirty="0">
                <a:solidFill>
                  <a:schemeClr val="bg1"/>
                </a:solidFill>
              </a:rPr>
              <a:t>işemiya</a:t>
            </a:r>
            <a:r>
              <a:rPr lang="az-Latn-AZ" dirty="0">
                <a:solidFill>
                  <a:schemeClr val="bg1"/>
                </a:solidFill>
              </a:rPr>
              <a:t> olmasını düşünərək,uyğun bir triaj üçün ilk olaraq döş qəfəsindəki ağrının dəyərləndirilməsi tövsiyyə olunur.</a:t>
            </a:r>
            <a:r>
              <a:rPr lang="az-Latn-AZ" i="1" dirty="0">
                <a:solidFill>
                  <a:schemeClr val="bg1"/>
                </a:solidFill>
              </a:rPr>
              <a:t>COR1/LOE B-NR</a:t>
            </a:r>
          </a:p>
        </p:txBody>
      </p:sp>
      <p:sp>
        <p:nvSpPr>
          <p:cNvPr id="6" name="Прямоугольник 5">
            <a:extLst>
              <a:ext uri="{FF2B5EF4-FFF2-40B4-BE49-F238E27FC236}">
                <a16:creationId xmlns:a16="http://schemas.microsoft.com/office/drawing/2014/main" id="{25BF9544-64AB-48FC-B55A-52013413CD21}"/>
              </a:ext>
            </a:extLst>
          </p:cNvPr>
          <p:cNvSpPr/>
          <p:nvPr/>
        </p:nvSpPr>
        <p:spPr>
          <a:xfrm>
            <a:off x="4443813" y="4589092"/>
            <a:ext cx="6676471" cy="20231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dirty="0">
                <a:solidFill>
                  <a:schemeClr val="bg1"/>
                </a:solidFill>
              </a:rPr>
              <a:t>Döş qəfəsindəki ağrını </a:t>
            </a:r>
            <a:r>
              <a:rPr lang="az-Latn-AZ" b="1" dirty="0">
                <a:solidFill>
                  <a:schemeClr val="bg1"/>
                </a:solidFill>
              </a:rPr>
              <a:t>atipik</a:t>
            </a:r>
            <a:r>
              <a:rPr lang="az-Latn-AZ" dirty="0">
                <a:solidFill>
                  <a:schemeClr val="bg1"/>
                </a:solidFill>
              </a:rPr>
              <a:t> hesab etmək olmaz ,cünkü bu onun səbəbini öyrənməyə imkan verməz.Bunun əvəzinə altda yatan səbəbi bilmək üçün daha spesifik olduğundan döş qəfəsindəki ağrını «</a:t>
            </a:r>
            <a:r>
              <a:rPr lang="az-Latn-AZ" b="1" dirty="0">
                <a:solidFill>
                  <a:schemeClr val="bg1"/>
                </a:solidFill>
              </a:rPr>
              <a:t>kardiak</a:t>
            </a:r>
            <a:r>
              <a:rPr lang="az-Latn-AZ" dirty="0">
                <a:solidFill>
                  <a:schemeClr val="bg1"/>
                </a:solidFill>
              </a:rPr>
              <a:t>», «</a:t>
            </a:r>
            <a:r>
              <a:rPr lang="az-Latn-AZ" b="1" dirty="0">
                <a:solidFill>
                  <a:schemeClr val="bg1"/>
                </a:solidFill>
              </a:rPr>
              <a:t>ehtimal ki kardiak</a:t>
            </a:r>
            <a:r>
              <a:rPr lang="az-Latn-AZ" dirty="0">
                <a:solidFill>
                  <a:schemeClr val="bg1"/>
                </a:solidFill>
              </a:rPr>
              <a:t>» , «</a:t>
            </a:r>
            <a:r>
              <a:rPr lang="az-Latn-AZ" b="1" dirty="0">
                <a:solidFill>
                  <a:schemeClr val="bg1"/>
                </a:solidFill>
              </a:rPr>
              <a:t>non-kardiak</a:t>
            </a:r>
            <a:r>
              <a:rPr lang="az-Latn-AZ" dirty="0">
                <a:solidFill>
                  <a:schemeClr val="bg1"/>
                </a:solidFill>
              </a:rPr>
              <a:t>» olaraq təsnif etmək lazımdır.          (</a:t>
            </a:r>
            <a:r>
              <a:rPr lang="az-Latn-AZ" i="1" dirty="0">
                <a:solidFill>
                  <a:schemeClr val="bg1"/>
                </a:solidFill>
              </a:rPr>
              <a:t>COR1/LOE C-LD</a:t>
            </a:r>
          </a:p>
        </p:txBody>
      </p:sp>
    </p:spTree>
    <p:extLst>
      <p:ext uri="{BB962C8B-B14F-4D97-AF65-F5344CB8AC3E}">
        <p14:creationId xmlns:p14="http://schemas.microsoft.com/office/powerpoint/2010/main" val="4207442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855407"/>
          </a:xfrm>
        </p:spPr>
        <p:txBody>
          <a:bodyPr/>
          <a:lstStyle/>
          <a:p>
            <a:r>
              <a:rPr lang="az-Latn-AZ" dirty="0"/>
              <a:t>          </a:t>
            </a:r>
            <a:r>
              <a:rPr lang="az-Latn-AZ" cap="none" dirty="0">
                <a:ln w="0"/>
                <a:solidFill>
                  <a:schemeClr val="accent1"/>
                </a:solidFill>
                <a:effectLst>
                  <a:outerShdw blurRad="38100" dist="25400" dir="5400000" algn="ctr" rotWithShape="0">
                    <a:srgbClr val="6E747A">
                      <a:alpha val="43000"/>
                    </a:srgbClr>
                  </a:outerShdw>
                </a:effectLst>
              </a:rPr>
              <a:t>Yaşa bağlı ağrının səbəbləri</a:t>
            </a:r>
            <a:endParaRPr lang="az-Latn-AZ" dirty="0"/>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2163097"/>
            <a:ext cx="12191999" cy="4694903"/>
          </a:xfrm>
        </p:spPr>
        <p:txBody>
          <a:bodyPr/>
          <a:lstStyle/>
          <a:p>
            <a:r>
              <a:rPr lang="az-Latn-AZ" dirty="0"/>
              <a:t>,</a:t>
            </a:r>
          </a:p>
        </p:txBody>
      </p:sp>
      <p:pic>
        <p:nvPicPr>
          <p:cNvPr id="5" name="Рисунок 4">
            <a:extLst>
              <a:ext uri="{FF2B5EF4-FFF2-40B4-BE49-F238E27FC236}">
                <a16:creationId xmlns:a16="http://schemas.microsoft.com/office/drawing/2014/main" id="{C5857CBF-DE7E-4722-9870-9830E50ED0CF}"/>
              </a:ext>
            </a:extLst>
          </p:cNvPr>
          <p:cNvPicPr>
            <a:picLocks noChangeAspect="1"/>
          </p:cNvPicPr>
          <p:nvPr/>
        </p:nvPicPr>
        <p:blipFill>
          <a:blip r:embed="rId2"/>
          <a:stretch>
            <a:fillRect/>
          </a:stretch>
        </p:blipFill>
        <p:spPr>
          <a:xfrm>
            <a:off x="0" y="1170040"/>
            <a:ext cx="12191999" cy="5687960"/>
          </a:xfrm>
          <a:prstGeom prst="rect">
            <a:avLst/>
          </a:prstGeom>
        </p:spPr>
      </p:pic>
      <p:sp>
        <p:nvSpPr>
          <p:cNvPr id="4" name="Прямоугольник: скругленные углы 3">
            <a:extLst>
              <a:ext uri="{FF2B5EF4-FFF2-40B4-BE49-F238E27FC236}">
                <a16:creationId xmlns:a16="http://schemas.microsoft.com/office/drawing/2014/main" id="{BE2214F9-B419-44AE-8DDA-93F855AC79C7}"/>
              </a:ext>
            </a:extLst>
          </p:cNvPr>
          <p:cNvSpPr/>
          <p:nvPr/>
        </p:nvSpPr>
        <p:spPr>
          <a:xfrm>
            <a:off x="3790765" y="3994951"/>
            <a:ext cx="2056662" cy="3462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dirty="0">
                <a:solidFill>
                  <a:schemeClr val="bg1"/>
                </a:solidFill>
              </a:rPr>
              <a:t>Koronar ateroskleroz</a:t>
            </a:r>
          </a:p>
        </p:txBody>
      </p:sp>
      <p:sp>
        <p:nvSpPr>
          <p:cNvPr id="6" name="Прямоугольник: скругленные углы 5">
            <a:extLst>
              <a:ext uri="{FF2B5EF4-FFF2-40B4-BE49-F238E27FC236}">
                <a16:creationId xmlns:a16="http://schemas.microsoft.com/office/drawing/2014/main" id="{795281AF-0601-4EFD-8C06-B687972B51C4}"/>
              </a:ext>
            </a:extLst>
          </p:cNvPr>
          <p:cNvSpPr/>
          <p:nvPr/>
        </p:nvSpPr>
        <p:spPr>
          <a:xfrm>
            <a:off x="6622742" y="3938628"/>
            <a:ext cx="2056662" cy="3462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dirty="0">
                <a:solidFill>
                  <a:schemeClr val="bg1"/>
                </a:solidFill>
              </a:rPr>
              <a:t>Koronar ateroskleroz</a:t>
            </a:r>
          </a:p>
        </p:txBody>
      </p:sp>
      <p:sp>
        <p:nvSpPr>
          <p:cNvPr id="7" name="Прямоугольник: скругленные углы 6">
            <a:extLst>
              <a:ext uri="{FF2B5EF4-FFF2-40B4-BE49-F238E27FC236}">
                <a16:creationId xmlns:a16="http://schemas.microsoft.com/office/drawing/2014/main" id="{ED9B6C3A-5AFD-4351-8FD0-1CDDF408839A}"/>
              </a:ext>
            </a:extLst>
          </p:cNvPr>
          <p:cNvSpPr/>
          <p:nvPr/>
        </p:nvSpPr>
        <p:spPr>
          <a:xfrm>
            <a:off x="9638192" y="3938628"/>
            <a:ext cx="2056662" cy="3462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dirty="0">
                <a:solidFill>
                  <a:schemeClr val="bg1"/>
                </a:solidFill>
              </a:rPr>
              <a:t>Koronar</a:t>
            </a:r>
            <a:r>
              <a:rPr lang="az-Latn-AZ" sz="1400" dirty="0"/>
              <a:t> </a:t>
            </a:r>
            <a:r>
              <a:rPr lang="az-Latn-AZ" sz="1400" dirty="0">
                <a:solidFill>
                  <a:schemeClr val="bg1"/>
                </a:solidFill>
              </a:rPr>
              <a:t>ateroskleroz</a:t>
            </a:r>
          </a:p>
        </p:txBody>
      </p:sp>
      <p:sp>
        <p:nvSpPr>
          <p:cNvPr id="8" name="Прямоугольник: скругленные углы 7">
            <a:extLst>
              <a:ext uri="{FF2B5EF4-FFF2-40B4-BE49-F238E27FC236}">
                <a16:creationId xmlns:a16="http://schemas.microsoft.com/office/drawing/2014/main" id="{059842A9-5591-4C3C-A3FD-17C027E6A033}"/>
              </a:ext>
            </a:extLst>
          </p:cNvPr>
          <p:cNvSpPr/>
          <p:nvPr/>
        </p:nvSpPr>
        <p:spPr>
          <a:xfrm>
            <a:off x="124287" y="4164318"/>
            <a:ext cx="1660125" cy="34623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Latn-AZ" sz="1400" dirty="0">
                <a:solidFill>
                  <a:schemeClr val="bg1"/>
                </a:solidFill>
              </a:rPr>
              <a:t>Ağrıli tənəffüs</a:t>
            </a:r>
          </a:p>
        </p:txBody>
      </p:sp>
    </p:spTree>
    <p:extLst>
      <p:ext uri="{BB962C8B-B14F-4D97-AF65-F5344CB8AC3E}">
        <p14:creationId xmlns:p14="http://schemas.microsoft.com/office/powerpoint/2010/main" val="355590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976684"/>
          </a:xfrm>
        </p:spPr>
        <p:txBody>
          <a:bodyPr/>
          <a:lstStyle/>
          <a:p>
            <a:r>
              <a:rPr lang="az-Latn-AZ" cap="none" dirty="0">
                <a:ln w="0"/>
                <a:solidFill>
                  <a:schemeClr val="accent1"/>
                </a:solidFill>
                <a:effectLst>
                  <a:outerShdw blurRad="38100" dist="25400" dir="5400000" algn="ctr" rotWithShape="0">
                    <a:srgbClr val="6E747A">
                      <a:alpha val="43000"/>
                    </a:srgbClr>
                  </a:outerShdw>
                </a:effectLst>
              </a:rPr>
              <a:t>Döş qəfəsində ağrı: etiologiya</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0" y="1435511"/>
            <a:ext cx="12191999" cy="5422490"/>
          </a:xfrm>
        </p:spPr>
        <p:txBody>
          <a:bodyPr/>
          <a:lstStyle/>
          <a:p>
            <a:r>
              <a:rPr lang="az-Latn-AZ" dirty="0"/>
              <a:t>    </a:t>
            </a:r>
          </a:p>
        </p:txBody>
      </p:sp>
      <p:sp>
        <p:nvSpPr>
          <p:cNvPr id="6" name="TextBox 5">
            <a:extLst>
              <a:ext uri="{FF2B5EF4-FFF2-40B4-BE49-F238E27FC236}">
                <a16:creationId xmlns:a16="http://schemas.microsoft.com/office/drawing/2014/main" id="{43CDBD3B-46A5-42C9-B28F-6128BBEEB72E}"/>
              </a:ext>
            </a:extLst>
          </p:cNvPr>
          <p:cNvSpPr txBox="1"/>
          <p:nvPr/>
        </p:nvSpPr>
        <p:spPr>
          <a:xfrm>
            <a:off x="247829" y="1722976"/>
            <a:ext cx="2785217" cy="3970318"/>
          </a:xfrm>
          <a:prstGeom prst="rect">
            <a:avLst/>
          </a:prstGeom>
          <a:noFill/>
        </p:spPr>
        <p:txBody>
          <a:bodyPr wrap="square">
            <a:spAutoFit/>
          </a:bodyPr>
          <a:lstStyle/>
          <a:p>
            <a:r>
              <a:rPr lang="az-Latn-AZ" dirty="0"/>
              <a:t> </a:t>
            </a:r>
            <a:r>
              <a:rPr lang="tr-TR" dirty="0">
                <a:solidFill>
                  <a:srgbClr val="FF0000"/>
                </a:solidFill>
              </a:rPr>
              <a:t>Kardi</a:t>
            </a:r>
            <a:r>
              <a:rPr lang="az-Latn-AZ" dirty="0">
                <a:solidFill>
                  <a:srgbClr val="FF0000"/>
                </a:solidFill>
              </a:rPr>
              <a:t>ak </a:t>
            </a:r>
            <a:r>
              <a:rPr lang="tr-TR" dirty="0">
                <a:solidFill>
                  <a:srgbClr val="FF0000"/>
                </a:solidFill>
              </a:rPr>
              <a:t> </a:t>
            </a:r>
            <a:endParaRPr lang="az-Latn-AZ" dirty="0"/>
          </a:p>
          <a:p>
            <a:r>
              <a:rPr lang="az-Latn-AZ" dirty="0"/>
              <a:t>-Koronar arteriya xəstəliyi </a:t>
            </a:r>
          </a:p>
          <a:p>
            <a:r>
              <a:rPr lang="az-Latn-AZ" dirty="0"/>
              <a:t>-Stabil stenokardiya  </a:t>
            </a:r>
          </a:p>
          <a:p>
            <a:r>
              <a:rPr lang="az-Latn-AZ" dirty="0"/>
              <a:t>-Qeyri-stabil stenokardiya </a:t>
            </a:r>
          </a:p>
          <a:p>
            <a:r>
              <a:rPr lang="az-Latn-AZ" dirty="0"/>
              <a:t>-Varyant stenokardiya </a:t>
            </a:r>
          </a:p>
          <a:p>
            <a:r>
              <a:rPr lang="az-Latn-AZ" dirty="0"/>
              <a:t>-Kəskin miyokard infarktı </a:t>
            </a:r>
          </a:p>
          <a:p>
            <a:r>
              <a:rPr lang="az-Latn-AZ" dirty="0"/>
              <a:t>-Perikardit (tamponad ) </a:t>
            </a:r>
          </a:p>
          <a:p>
            <a:endParaRPr lang="az-Latn-AZ" dirty="0"/>
          </a:p>
          <a:p>
            <a:r>
              <a:rPr lang="az-Latn-AZ" dirty="0"/>
              <a:t> </a:t>
            </a:r>
            <a:r>
              <a:rPr lang="az-Latn-AZ" dirty="0">
                <a:solidFill>
                  <a:srgbClr val="FF0000"/>
                </a:solidFill>
              </a:rPr>
              <a:t>Q</a:t>
            </a:r>
            <a:r>
              <a:rPr lang="tr-TR" dirty="0">
                <a:solidFill>
                  <a:srgbClr val="FF0000"/>
                </a:solidFill>
              </a:rPr>
              <a:t>apa</a:t>
            </a:r>
            <a:r>
              <a:rPr lang="az-Latn-AZ" dirty="0">
                <a:solidFill>
                  <a:srgbClr val="FF0000"/>
                </a:solidFill>
              </a:rPr>
              <a:t>q</a:t>
            </a:r>
            <a:r>
              <a:rPr lang="tr-TR" dirty="0">
                <a:solidFill>
                  <a:srgbClr val="FF0000"/>
                </a:solidFill>
              </a:rPr>
              <a:t> </a:t>
            </a:r>
            <a:r>
              <a:rPr lang="az-Latn-AZ" dirty="0">
                <a:solidFill>
                  <a:srgbClr val="FF0000"/>
                </a:solidFill>
              </a:rPr>
              <a:t>xə</a:t>
            </a:r>
            <a:r>
              <a:rPr lang="tr-TR" dirty="0">
                <a:solidFill>
                  <a:srgbClr val="FF0000"/>
                </a:solidFill>
              </a:rPr>
              <a:t>st</a:t>
            </a:r>
            <a:r>
              <a:rPr lang="az-Latn-AZ" dirty="0">
                <a:solidFill>
                  <a:srgbClr val="FF0000"/>
                </a:solidFill>
              </a:rPr>
              <a:t>ə</a:t>
            </a:r>
            <a:r>
              <a:rPr lang="tr-TR" dirty="0">
                <a:solidFill>
                  <a:srgbClr val="FF0000"/>
                </a:solidFill>
              </a:rPr>
              <a:t>lıkl</a:t>
            </a:r>
            <a:r>
              <a:rPr lang="az-Latn-AZ" dirty="0">
                <a:solidFill>
                  <a:srgbClr val="FF0000"/>
                </a:solidFill>
              </a:rPr>
              <a:t>ə</a:t>
            </a:r>
            <a:r>
              <a:rPr lang="tr-TR" dirty="0">
                <a:solidFill>
                  <a:srgbClr val="FF0000"/>
                </a:solidFill>
              </a:rPr>
              <a:t>rı </a:t>
            </a:r>
            <a:endParaRPr lang="az-Latn-AZ" dirty="0"/>
          </a:p>
          <a:p>
            <a:r>
              <a:rPr lang="az-Latn-AZ" dirty="0"/>
              <a:t>Aort stenozu </a:t>
            </a:r>
          </a:p>
          <a:p>
            <a:r>
              <a:rPr lang="az-Latn-AZ" dirty="0"/>
              <a:t>Subaortal stenoz </a:t>
            </a:r>
          </a:p>
          <a:p>
            <a:r>
              <a:rPr lang="az-Latn-AZ" dirty="0"/>
              <a:t>Mitral qapaq prolapsı </a:t>
            </a:r>
          </a:p>
        </p:txBody>
      </p:sp>
      <p:sp>
        <p:nvSpPr>
          <p:cNvPr id="8" name="TextBox 7">
            <a:extLst>
              <a:ext uri="{FF2B5EF4-FFF2-40B4-BE49-F238E27FC236}">
                <a16:creationId xmlns:a16="http://schemas.microsoft.com/office/drawing/2014/main" id="{7DF1979E-E74D-4A62-95BF-4A520BB624B0}"/>
              </a:ext>
            </a:extLst>
          </p:cNvPr>
          <p:cNvSpPr txBox="1"/>
          <p:nvPr/>
        </p:nvSpPr>
        <p:spPr>
          <a:xfrm>
            <a:off x="3051205" y="1630642"/>
            <a:ext cx="2651332" cy="2585323"/>
          </a:xfrm>
          <a:prstGeom prst="rect">
            <a:avLst/>
          </a:prstGeom>
          <a:noFill/>
        </p:spPr>
        <p:txBody>
          <a:bodyPr wrap="square">
            <a:spAutoFit/>
          </a:bodyPr>
          <a:lstStyle/>
          <a:p>
            <a:r>
              <a:rPr lang="az-Latn-AZ" dirty="0"/>
              <a:t> </a:t>
            </a:r>
            <a:r>
              <a:rPr lang="tr-TR" dirty="0">
                <a:solidFill>
                  <a:srgbClr val="FF0000"/>
                </a:solidFill>
              </a:rPr>
              <a:t>Pulmon</a:t>
            </a:r>
            <a:r>
              <a:rPr lang="az-Latn-AZ" dirty="0">
                <a:solidFill>
                  <a:srgbClr val="FF0000"/>
                </a:solidFill>
              </a:rPr>
              <a:t>ar </a:t>
            </a:r>
            <a:endParaRPr lang="az-Latn-AZ" dirty="0"/>
          </a:p>
          <a:p>
            <a:r>
              <a:rPr lang="az-Latn-AZ" dirty="0"/>
              <a:t>-Plevrit  </a:t>
            </a:r>
          </a:p>
          <a:p>
            <a:r>
              <a:rPr lang="az-Latn-AZ" dirty="0"/>
              <a:t>-İnfeksion</a:t>
            </a:r>
          </a:p>
          <a:p>
            <a:r>
              <a:rPr lang="az-Latn-AZ" dirty="0"/>
              <a:t>-Pnevmoniya </a:t>
            </a:r>
          </a:p>
          <a:p>
            <a:r>
              <a:rPr lang="az-Latn-AZ" dirty="0"/>
              <a:t>-İnflamasyon </a:t>
            </a:r>
          </a:p>
          <a:p>
            <a:r>
              <a:rPr lang="az-Latn-AZ" dirty="0"/>
              <a:t>-İnfiltrasyon </a:t>
            </a:r>
          </a:p>
          <a:p>
            <a:r>
              <a:rPr lang="az-Latn-AZ" dirty="0"/>
              <a:t>-Barotravma </a:t>
            </a:r>
          </a:p>
          <a:p>
            <a:r>
              <a:rPr lang="az-Latn-AZ" dirty="0"/>
              <a:t>-Pnevmotoraks </a:t>
            </a:r>
          </a:p>
          <a:p>
            <a:r>
              <a:rPr lang="az-Latn-AZ" dirty="0"/>
              <a:t>-Traxeobronxit </a:t>
            </a:r>
          </a:p>
        </p:txBody>
      </p:sp>
      <p:sp>
        <p:nvSpPr>
          <p:cNvPr id="10" name="TextBox 9">
            <a:extLst>
              <a:ext uri="{FF2B5EF4-FFF2-40B4-BE49-F238E27FC236}">
                <a16:creationId xmlns:a16="http://schemas.microsoft.com/office/drawing/2014/main" id="{7A20F610-2FEC-4FF6-B680-B681DBA62931}"/>
              </a:ext>
            </a:extLst>
          </p:cNvPr>
          <p:cNvSpPr txBox="1"/>
          <p:nvPr/>
        </p:nvSpPr>
        <p:spPr>
          <a:xfrm>
            <a:off x="5665861" y="1584477"/>
            <a:ext cx="3016667" cy="3693319"/>
          </a:xfrm>
          <a:prstGeom prst="rect">
            <a:avLst/>
          </a:prstGeom>
          <a:noFill/>
        </p:spPr>
        <p:txBody>
          <a:bodyPr wrap="square">
            <a:spAutoFit/>
          </a:bodyPr>
          <a:lstStyle/>
          <a:p>
            <a:pPr>
              <a:buNone/>
            </a:pPr>
            <a:r>
              <a:rPr lang="tr-TR" sz="1800" dirty="0">
                <a:solidFill>
                  <a:srgbClr val="FF0000"/>
                </a:solidFill>
              </a:rPr>
              <a:t>Vask</a:t>
            </a:r>
            <a:r>
              <a:rPr lang="az-Latn-AZ" sz="1800" dirty="0">
                <a:solidFill>
                  <a:srgbClr val="FF0000"/>
                </a:solidFill>
              </a:rPr>
              <a:t>u</a:t>
            </a:r>
            <a:r>
              <a:rPr lang="tr-TR" sz="1800" dirty="0">
                <a:solidFill>
                  <a:srgbClr val="FF0000"/>
                </a:solidFill>
              </a:rPr>
              <a:t>l</a:t>
            </a:r>
            <a:r>
              <a:rPr lang="az-Latn-AZ" sz="1800" dirty="0">
                <a:solidFill>
                  <a:srgbClr val="FF0000"/>
                </a:solidFill>
              </a:rPr>
              <a:t>a</a:t>
            </a:r>
            <a:r>
              <a:rPr lang="tr-TR" sz="1800" dirty="0">
                <a:solidFill>
                  <a:srgbClr val="FF0000"/>
                </a:solidFill>
              </a:rPr>
              <a:t>r</a:t>
            </a:r>
            <a:r>
              <a:rPr lang="tr-TR" dirty="0">
                <a:solidFill>
                  <a:srgbClr val="FF0000"/>
                </a:solidFill>
              </a:rPr>
              <a:t>  </a:t>
            </a:r>
          </a:p>
          <a:p>
            <a:r>
              <a:rPr lang="tr-TR" dirty="0"/>
              <a:t> </a:t>
            </a:r>
            <a:r>
              <a:rPr lang="az-Latn-AZ" dirty="0"/>
              <a:t>-</a:t>
            </a:r>
            <a:r>
              <a:rPr lang="tr-TR" dirty="0"/>
              <a:t>Aort dis</a:t>
            </a:r>
            <a:r>
              <a:rPr lang="az-Latn-AZ" dirty="0"/>
              <a:t>s</a:t>
            </a:r>
            <a:r>
              <a:rPr lang="tr-TR" dirty="0"/>
              <a:t>eksi</a:t>
            </a:r>
            <a:r>
              <a:rPr lang="az-Latn-AZ" dirty="0"/>
              <a:t>yası</a:t>
            </a:r>
            <a:endParaRPr lang="tr-TR" dirty="0"/>
          </a:p>
          <a:p>
            <a:r>
              <a:rPr lang="tr-TR" dirty="0"/>
              <a:t> </a:t>
            </a:r>
            <a:r>
              <a:rPr lang="az-Latn-AZ" dirty="0"/>
              <a:t>-</a:t>
            </a:r>
            <a:r>
              <a:rPr lang="tr-TR" dirty="0"/>
              <a:t>Pulmon</a:t>
            </a:r>
            <a:r>
              <a:rPr lang="az-Latn-AZ" dirty="0"/>
              <a:t>ar</a:t>
            </a:r>
            <a:r>
              <a:rPr lang="tr-TR" dirty="0"/>
              <a:t> emboli</a:t>
            </a:r>
            <a:r>
              <a:rPr lang="az-Latn-AZ" dirty="0"/>
              <a:t>ya</a:t>
            </a:r>
            <a:r>
              <a:rPr lang="tr-TR" dirty="0"/>
              <a:t> </a:t>
            </a:r>
          </a:p>
          <a:p>
            <a:r>
              <a:rPr lang="tr-TR" dirty="0"/>
              <a:t> </a:t>
            </a:r>
            <a:r>
              <a:rPr lang="az-Latn-AZ" dirty="0"/>
              <a:t>-</a:t>
            </a:r>
            <a:r>
              <a:rPr lang="tr-TR" dirty="0"/>
              <a:t>Pulmon</a:t>
            </a:r>
            <a:r>
              <a:rPr lang="az-Latn-AZ" dirty="0"/>
              <a:t>a</a:t>
            </a:r>
            <a:r>
              <a:rPr lang="tr-TR" dirty="0"/>
              <a:t>r hiper</a:t>
            </a:r>
            <a:r>
              <a:rPr lang="az-Latn-AZ" dirty="0"/>
              <a:t>tenziya</a:t>
            </a:r>
            <a:r>
              <a:rPr lang="tr-TR" dirty="0"/>
              <a:t> </a:t>
            </a:r>
          </a:p>
          <a:p>
            <a:pPr>
              <a:buNone/>
            </a:pPr>
            <a:r>
              <a:rPr lang="tr-TR" dirty="0">
                <a:solidFill>
                  <a:srgbClr val="FF0000"/>
                </a:solidFill>
              </a:rPr>
              <a:t>Gastrointestinal  </a:t>
            </a:r>
          </a:p>
          <a:p>
            <a:r>
              <a:rPr lang="az-Latn-AZ" dirty="0"/>
              <a:t>-Qida borusu</a:t>
            </a:r>
            <a:r>
              <a:rPr lang="tr-TR" dirty="0"/>
              <a:t> r</a:t>
            </a:r>
            <a:r>
              <a:rPr lang="az-Latn-AZ" dirty="0"/>
              <a:t>u</a:t>
            </a:r>
            <a:r>
              <a:rPr lang="tr-TR" dirty="0"/>
              <a:t>p</a:t>
            </a:r>
            <a:r>
              <a:rPr lang="az-Latn-AZ" dirty="0"/>
              <a:t>turu</a:t>
            </a:r>
            <a:r>
              <a:rPr lang="tr-TR" dirty="0"/>
              <a:t>  </a:t>
            </a:r>
          </a:p>
          <a:p>
            <a:r>
              <a:rPr lang="az-Latn-AZ" dirty="0"/>
              <a:t>-Qida borusu</a:t>
            </a:r>
            <a:r>
              <a:rPr lang="tr-TR" dirty="0"/>
              <a:t> reflü/spazm</a:t>
            </a:r>
          </a:p>
          <a:p>
            <a:r>
              <a:rPr lang="az-Latn-AZ" dirty="0"/>
              <a:t>-E</a:t>
            </a:r>
            <a:r>
              <a:rPr lang="tr-TR" dirty="0"/>
              <a:t>z</a:t>
            </a:r>
            <a:r>
              <a:rPr lang="az-Latn-AZ" dirty="0"/>
              <a:t>ofaqit</a:t>
            </a:r>
            <a:endParaRPr lang="tr-TR" dirty="0"/>
          </a:p>
          <a:p>
            <a:r>
              <a:rPr lang="az-Latn-AZ" dirty="0"/>
              <a:t>-Qida borusu şişləri</a:t>
            </a:r>
            <a:r>
              <a:rPr lang="tr-TR" dirty="0"/>
              <a:t>  </a:t>
            </a:r>
          </a:p>
          <a:p>
            <a:r>
              <a:rPr lang="az-Latn-AZ" dirty="0"/>
              <a:t>-</a:t>
            </a:r>
            <a:r>
              <a:rPr lang="tr-TR" dirty="0"/>
              <a:t>Mallory Weiss s</a:t>
            </a:r>
            <a:r>
              <a:rPr lang="az-Latn-AZ" dirty="0"/>
              <a:t>i</a:t>
            </a:r>
            <a:r>
              <a:rPr lang="tr-TR" dirty="0"/>
              <a:t>ndromu </a:t>
            </a:r>
          </a:p>
          <a:p>
            <a:r>
              <a:rPr lang="az-Latn-AZ" dirty="0"/>
              <a:t>-</a:t>
            </a:r>
            <a:r>
              <a:rPr lang="tr-TR" dirty="0"/>
              <a:t>Bili</a:t>
            </a:r>
            <a:r>
              <a:rPr lang="az-Latn-AZ" dirty="0"/>
              <a:t>yar sancı</a:t>
            </a:r>
            <a:r>
              <a:rPr lang="tr-TR" dirty="0"/>
              <a:t> </a:t>
            </a:r>
          </a:p>
          <a:p>
            <a:r>
              <a:rPr lang="az-Latn-AZ" dirty="0"/>
              <a:t>-</a:t>
            </a:r>
            <a:r>
              <a:rPr lang="tr-TR" dirty="0"/>
              <a:t>Dispepsi</a:t>
            </a:r>
            <a:r>
              <a:rPr lang="az-Latn-AZ" dirty="0"/>
              <a:t>ya</a:t>
            </a:r>
          </a:p>
          <a:p>
            <a:r>
              <a:rPr lang="az-Latn-AZ" dirty="0"/>
              <a:t>-Pankreatit</a:t>
            </a:r>
            <a:endParaRPr lang="tr-TR" dirty="0"/>
          </a:p>
        </p:txBody>
      </p:sp>
      <p:sp>
        <p:nvSpPr>
          <p:cNvPr id="12" name="TextBox 11">
            <a:extLst>
              <a:ext uri="{FF2B5EF4-FFF2-40B4-BE49-F238E27FC236}">
                <a16:creationId xmlns:a16="http://schemas.microsoft.com/office/drawing/2014/main" id="{0ECD0C99-A9EF-4DFF-AFAE-282ADE491B82}"/>
              </a:ext>
            </a:extLst>
          </p:cNvPr>
          <p:cNvSpPr txBox="1"/>
          <p:nvPr/>
        </p:nvSpPr>
        <p:spPr>
          <a:xfrm>
            <a:off x="3033046" y="4759403"/>
            <a:ext cx="3766559" cy="1200329"/>
          </a:xfrm>
          <a:prstGeom prst="rect">
            <a:avLst/>
          </a:prstGeom>
          <a:noFill/>
        </p:spPr>
        <p:txBody>
          <a:bodyPr wrap="square">
            <a:spAutoFit/>
          </a:bodyPr>
          <a:lstStyle/>
          <a:p>
            <a:pPr>
              <a:buNone/>
            </a:pPr>
            <a:r>
              <a:rPr lang="az-Latn-AZ" dirty="0">
                <a:solidFill>
                  <a:srgbClr val="FF0000"/>
                </a:solidFill>
              </a:rPr>
              <a:t>Əzələ-</a:t>
            </a:r>
            <a:r>
              <a:rPr lang="tr-TR" dirty="0">
                <a:solidFill>
                  <a:srgbClr val="FF0000"/>
                </a:solidFill>
              </a:rPr>
              <a:t>ske</a:t>
            </a:r>
            <a:r>
              <a:rPr lang="az-Latn-AZ" dirty="0">
                <a:solidFill>
                  <a:srgbClr val="FF0000"/>
                </a:solidFill>
              </a:rPr>
              <a:t>let</a:t>
            </a:r>
            <a:endParaRPr lang="tr-TR" dirty="0">
              <a:solidFill>
                <a:srgbClr val="FF0000"/>
              </a:solidFill>
            </a:endParaRPr>
          </a:p>
          <a:p>
            <a:r>
              <a:rPr lang="az-Latn-AZ" dirty="0"/>
              <a:t>-</a:t>
            </a:r>
            <a:r>
              <a:rPr lang="tr-TR" dirty="0"/>
              <a:t>Kosto</a:t>
            </a:r>
            <a:r>
              <a:rPr lang="az-Latn-AZ" dirty="0"/>
              <a:t>x</a:t>
            </a:r>
            <a:r>
              <a:rPr lang="tr-TR" dirty="0"/>
              <a:t>ondrit </a:t>
            </a:r>
          </a:p>
          <a:p>
            <a:r>
              <a:rPr lang="az-Latn-AZ" dirty="0"/>
              <a:t>-</a:t>
            </a:r>
            <a:r>
              <a:rPr lang="tr-TR" dirty="0"/>
              <a:t>İnterkostal </a:t>
            </a:r>
            <a:r>
              <a:rPr lang="az-Latn-AZ" dirty="0"/>
              <a:t>əzələ</a:t>
            </a:r>
            <a:r>
              <a:rPr lang="tr-TR" dirty="0"/>
              <a:t> g</a:t>
            </a:r>
            <a:r>
              <a:rPr lang="az-Latn-AZ" dirty="0"/>
              <a:t>ə</a:t>
            </a:r>
            <a:r>
              <a:rPr lang="tr-TR" dirty="0"/>
              <a:t>rilm</a:t>
            </a:r>
            <a:r>
              <a:rPr lang="az-Latn-AZ" dirty="0"/>
              <a:t>ə</a:t>
            </a:r>
            <a:r>
              <a:rPr lang="tr-TR" dirty="0"/>
              <a:t>si </a:t>
            </a:r>
          </a:p>
          <a:p>
            <a:r>
              <a:rPr lang="az-Latn-AZ" dirty="0"/>
              <a:t>-</a:t>
            </a:r>
            <a:r>
              <a:rPr lang="tr-TR" dirty="0"/>
              <a:t>Ti</a:t>
            </a:r>
            <a:r>
              <a:rPr lang="az-Latn-AZ" dirty="0"/>
              <a:t>tse</a:t>
            </a:r>
            <a:r>
              <a:rPr lang="tr-TR" dirty="0"/>
              <a:t> S</a:t>
            </a:r>
            <a:r>
              <a:rPr lang="az-Latn-AZ" dirty="0"/>
              <a:t>i</a:t>
            </a:r>
            <a:r>
              <a:rPr lang="tr-TR" dirty="0"/>
              <a:t>ndromu</a:t>
            </a:r>
          </a:p>
        </p:txBody>
      </p:sp>
      <p:sp>
        <p:nvSpPr>
          <p:cNvPr id="14" name="TextBox 13">
            <a:extLst>
              <a:ext uri="{FF2B5EF4-FFF2-40B4-BE49-F238E27FC236}">
                <a16:creationId xmlns:a16="http://schemas.microsoft.com/office/drawing/2014/main" id="{B1041C5C-3C2F-40F2-BF83-7FD5846224EB}"/>
              </a:ext>
            </a:extLst>
          </p:cNvPr>
          <p:cNvSpPr txBox="1"/>
          <p:nvPr/>
        </p:nvSpPr>
        <p:spPr>
          <a:xfrm>
            <a:off x="9022223" y="1722975"/>
            <a:ext cx="2651332" cy="1200329"/>
          </a:xfrm>
          <a:prstGeom prst="rect">
            <a:avLst/>
          </a:prstGeom>
          <a:noFill/>
        </p:spPr>
        <p:txBody>
          <a:bodyPr wrap="square">
            <a:spAutoFit/>
          </a:bodyPr>
          <a:lstStyle/>
          <a:p>
            <a:pPr>
              <a:buNone/>
            </a:pPr>
            <a:r>
              <a:rPr lang="tr-TR" dirty="0">
                <a:solidFill>
                  <a:srgbClr val="FF0000"/>
                </a:solidFill>
              </a:rPr>
              <a:t>Psi</a:t>
            </a:r>
            <a:r>
              <a:rPr lang="az-Latn-AZ" dirty="0">
                <a:solidFill>
                  <a:srgbClr val="FF0000"/>
                </a:solidFill>
              </a:rPr>
              <a:t>x</a:t>
            </a:r>
            <a:r>
              <a:rPr lang="tr-TR" dirty="0">
                <a:solidFill>
                  <a:srgbClr val="FF0000"/>
                </a:solidFill>
              </a:rPr>
              <a:t>iatrik </a:t>
            </a:r>
          </a:p>
          <a:p>
            <a:r>
              <a:rPr lang="az-Latn-AZ" dirty="0"/>
              <a:t>-</a:t>
            </a:r>
            <a:r>
              <a:rPr lang="tr-TR" dirty="0"/>
              <a:t>Panik Atak</a:t>
            </a:r>
          </a:p>
          <a:p>
            <a:r>
              <a:rPr lang="az-Latn-AZ" dirty="0"/>
              <a:t>-</a:t>
            </a:r>
            <a:r>
              <a:rPr lang="tr-TR" dirty="0"/>
              <a:t>Konversiyon </a:t>
            </a:r>
            <a:r>
              <a:rPr lang="az-Latn-AZ" dirty="0"/>
              <a:t>     pozulmalar</a:t>
            </a:r>
            <a:endParaRPr lang="tr-TR" dirty="0"/>
          </a:p>
        </p:txBody>
      </p:sp>
      <p:sp>
        <p:nvSpPr>
          <p:cNvPr id="16" name="TextBox 15">
            <a:extLst>
              <a:ext uri="{FF2B5EF4-FFF2-40B4-BE49-F238E27FC236}">
                <a16:creationId xmlns:a16="http://schemas.microsoft.com/office/drawing/2014/main" id="{7552DD89-25A3-4422-A730-4DC602F92379}"/>
              </a:ext>
            </a:extLst>
          </p:cNvPr>
          <p:cNvSpPr txBox="1"/>
          <p:nvPr/>
        </p:nvSpPr>
        <p:spPr>
          <a:xfrm>
            <a:off x="9022223" y="3967322"/>
            <a:ext cx="2463325" cy="923330"/>
          </a:xfrm>
          <a:prstGeom prst="rect">
            <a:avLst/>
          </a:prstGeom>
          <a:noFill/>
        </p:spPr>
        <p:txBody>
          <a:bodyPr wrap="square">
            <a:spAutoFit/>
          </a:bodyPr>
          <a:lstStyle/>
          <a:p>
            <a:pPr>
              <a:buNone/>
            </a:pPr>
            <a:r>
              <a:rPr lang="tr-TR" dirty="0">
                <a:solidFill>
                  <a:srgbClr val="FF0000"/>
                </a:solidFill>
              </a:rPr>
              <a:t>Diğ</a:t>
            </a:r>
            <a:r>
              <a:rPr lang="az-Latn-AZ" dirty="0">
                <a:solidFill>
                  <a:srgbClr val="FF0000"/>
                </a:solidFill>
              </a:rPr>
              <a:t>ə</a:t>
            </a:r>
            <a:r>
              <a:rPr lang="tr-TR" dirty="0">
                <a:solidFill>
                  <a:srgbClr val="FF0000"/>
                </a:solidFill>
              </a:rPr>
              <a:t>r </a:t>
            </a:r>
          </a:p>
          <a:p>
            <a:r>
              <a:rPr lang="az-Latn-AZ" dirty="0"/>
              <a:t>-</a:t>
            </a:r>
            <a:r>
              <a:rPr lang="tr-TR" dirty="0"/>
              <a:t>Herpes zoster </a:t>
            </a:r>
          </a:p>
          <a:p>
            <a:r>
              <a:rPr lang="az-Latn-AZ" dirty="0"/>
              <a:t>-Döş divarı şişləri</a:t>
            </a:r>
            <a:r>
              <a:rPr lang="tr-TR" dirty="0"/>
              <a:t>  </a:t>
            </a:r>
          </a:p>
        </p:txBody>
      </p:sp>
    </p:spTree>
    <p:extLst>
      <p:ext uri="{BB962C8B-B14F-4D97-AF65-F5344CB8AC3E}">
        <p14:creationId xmlns:p14="http://schemas.microsoft.com/office/powerpoint/2010/main" val="214960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8C28FD-E34F-4E49-9EF6-FFE7A4443A3E}"/>
              </a:ext>
            </a:extLst>
          </p:cNvPr>
          <p:cNvSpPr>
            <a:spLocks noGrp="1"/>
          </p:cNvSpPr>
          <p:nvPr>
            <p:ph type="title"/>
          </p:nvPr>
        </p:nvSpPr>
        <p:spPr>
          <a:xfrm>
            <a:off x="684211" y="245806"/>
            <a:ext cx="10436073" cy="1189704"/>
          </a:xfrm>
        </p:spPr>
        <p:txBody>
          <a:bodyPr>
            <a:normAutofit/>
          </a:bodyPr>
          <a:lstStyle/>
          <a:p>
            <a:r>
              <a:rPr lang="en-US" sz="4000" cap="none" dirty="0">
                <a:ln w="0"/>
                <a:solidFill>
                  <a:schemeClr val="accent1"/>
                </a:solidFill>
                <a:effectLst>
                  <a:outerShdw blurRad="38100" dist="25400" dir="5400000" algn="ctr" rotWithShape="0">
                    <a:srgbClr val="6E747A">
                      <a:alpha val="43000"/>
                    </a:srgbClr>
                  </a:outerShdw>
                </a:effectLst>
              </a:rPr>
              <a:t>D</a:t>
            </a:r>
            <a:r>
              <a:rPr lang="az-Latn-AZ" sz="4000" cap="none" dirty="0">
                <a:ln w="0"/>
                <a:solidFill>
                  <a:schemeClr val="accent1"/>
                </a:solidFill>
                <a:effectLst>
                  <a:outerShdw blurRad="38100" dist="25400" dir="5400000" algn="ctr" rotWithShape="0">
                    <a:srgbClr val="6E747A">
                      <a:alpha val="43000"/>
                    </a:srgbClr>
                  </a:outerShdw>
                </a:effectLst>
              </a:rPr>
              <a:t>öş qəfəsində öldürə bilən ağrılar...</a:t>
            </a:r>
          </a:p>
        </p:txBody>
      </p:sp>
      <p:sp>
        <p:nvSpPr>
          <p:cNvPr id="3" name="Текст 2">
            <a:extLst>
              <a:ext uri="{FF2B5EF4-FFF2-40B4-BE49-F238E27FC236}">
                <a16:creationId xmlns:a16="http://schemas.microsoft.com/office/drawing/2014/main" id="{74E97114-FA5C-407C-A038-2F64985215E5}"/>
              </a:ext>
            </a:extLst>
          </p:cNvPr>
          <p:cNvSpPr>
            <a:spLocks noGrp="1"/>
          </p:cNvSpPr>
          <p:nvPr>
            <p:ph type="body" idx="1"/>
          </p:nvPr>
        </p:nvSpPr>
        <p:spPr>
          <a:xfrm>
            <a:off x="537329" y="1857081"/>
            <a:ext cx="11472420" cy="4666267"/>
          </a:xfrm>
        </p:spPr>
        <p:txBody>
          <a:bodyPr/>
          <a:lstStyle/>
          <a:p>
            <a:r>
              <a:rPr lang="az-Latn-AZ" sz="3200" dirty="0"/>
              <a:t>        -KƏSKİN KORONAR SİNDROM</a:t>
            </a:r>
          </a:p>
          <a:p>
            <a:r>
              <a:rPr lang="az-Latn-AZ" sz="3200" dirty="0"/>
              <a:t>        -PULMONAR EMBOLİYA</a:t>
            </a:r>
          </a:p>
          <a:p>
            <a:r>
              <a:rPr lang="az-Latn-AZ" sz="3200" dirty="0"/>
              <a:t>        -AORTANİN DİSSEKSİYASI</a:t>
            </a:r>
          </a:p>
          <a:p>
            <a:r>
              <a:rPr lang="az-Latn-AZ" sz="3200" dirty="0"/>
              <a:t>        -QİDA BORUSU CIRILMASI</a:t>
            </a:r>
          </a:p>
          <a:p>
            <a:r>
              <a:rPr lang="az-Latn-AZ" sz="3200" dirty="0"/>
              <a:t>        -PNEVMOTORAKS</a:t>
            </a:r>
          </a:p>
          <a:p>
            <a:r>
              <a:rPr lang="az-Latn-AZ" sz="3200" dirty="0"/>
              <a:t>        -ÜRƏK TAMPONADASI</a:t>
            </a:r>
          </a:p>
          <a:p>
            <a:endParaRPr lang="az-Latn-AZ" dirty="0"/>
          </a:p>
        </p:txBody>
      </p:sp>
    </p:spTree>
    <p:extLst>
      <p:ext uri="{BB962C8B-B14F-4D97-AF65-F5344CB8AC3E}">
        <p14:creationId xmlns:p14="http://schemas.microsoft.com/office/powerpoint/2010/main" val="1101202675"/>
      </p:ext>
    </p:extLst>
  </p:cSld>
  <p:clrMapOvr>
    <a:masterClrMapping/>
  </p:clrMapOvr>
</p:sld>
</file>

<file path=ppt/theme/theme1.xml><?xml version="1.0" encoding="utf-8"?>
<a:theme xmlns:a="http://schemas.openxmlformats.org/drawingml/2006/main" name="Сектор">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4300</TotalTime>
  <Words>2716</Words>
  <Application>Microsoft Office PowerPoint</Application>
  <PresentationFormat>Широкоэкранный</PresentationFormat>
  <Paragraphs>348</Paragraphs>
  <Slides>43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43</vt:i4>
      </vt:variant>
    </vt:vector>
  </HeadingPairs>
  <TitlesOfParts>
    <vt:vector size="46" baseType="lpstr">
      <vt:lpstr>Century Gothic</vt:lpstr>
      <vt:lpstr>Wingdings 3</vt:lpstr>
      <vt:lpstr>Сектор</vt:lpstr>
      <vt:lpstr>     DÖŞ QƏFƏSİNDƏ AĞRI:İLKİN DƏYƏRLƏNDİRMƏ, TRİAJ</vt:lpstr>
      <vt:lpstr>Döş qəfəsində ağrı: epidemologiya</vt:lpstr>
      <vt:lpstr>                 Döş Qəfəsində Ağrı </vt:lpstr>
      <vt:lpstr>Döş qəfəsində ağrının patofiziologiyası</vt:lpstr>
      <vt:lpstr>AHA/ACC RƏHBƏR TÖVSİYYƏ 2021</vt:lpstr>
      <vt:lpstr>               Döş Qəfəsindəki Ağrının Təsnifatı</vt:lpstr>
      <vt:lpstr>          Yaşa bağlı ağrının səbəbləri</vt:lpstr>
      <vt:lpstr>Döş qəfəsində ağrı: etiologiya</vt:lpstr>
      <vt:lpstr>Döş qəfəsində öldürə bilən ağrılar...</vt:lpstr>
      <vt:lpstr>                               KKS</vt:lpstr>
      <vt:lpstr>                           Anamnez</vt:lpstr>
      <vt:lpstr>          Qadın və yaşlılarda anamnez</vt:lpstr>
      <vt:lpstr>İşemik olma ehtimalı</vt:lpstr>
      <vt:lpstr>                         Fiziki müayinə</vt:lpstr>
      <vt:lpstr>                FİZİKİ MÜAYİNƏ</vt:lpstr>
      <vt:lpstr>Döş qəfəsindəki ağrının xarakteri</vt:lpstr>
      <vt:lpstr>Döş qəfəsindəki ağrının xarakteri</vt:lpstr>
      <vt:lpstr>Ağrını 10 balla qiymətləndirməli</vt:lpstr>
      <vt:lpstr>Döş qəfəsindəki Ağrının lokalizasiyası</vt:lpstr>
      <vt:lpstr>                 EKQ ÜÇÜN TÖVSİYYƏLƏR</vt:lpstr>
      <vt:lpstr>              EKQ ilə idarə alqoritmi</vt:lpstr>
      <vt:lpstr>Biomarkerlər üçün tövsiyyələr</vt:lpstr>
      <vt:lpstr>KKS sübhəsi olan ağrı(STEMİ daxil deyil)</vt:lpstr>
      <vt:lpstr>Döş qəfəsində Kəskin ağrının alqoritması</vt:lpstr>
      <vt:lpstr>             Xüsusi Kardiloji   Testlər</vt:lpstr>
      <vt:lpstr>Ağciyər arteriyasının trombemboliyası</vt:lpstr>
      <vt:lpstr>   Ağciyər arteriyasının trombemboliyası(PE)</vt:lpstr>
      <vt:lpstr>           PE diaqnostikası</vt:lpstr>
      <vt:lpstr>             AORTA DİSSEKSİYASI</vt:lpstr>
      <vt:lpstr>Kəskin aortik sindrom</vt:lpstr>
      <vt:lpstr>             Exo KQ/Döş qəfəsi R-qrafiyası</vt:lpstr>
      <vt:lpstr>Döş qəfəsində agrı:TRİAJ</vt:lpstr>
      <vt:lpstr>           TRİAJ: Təcili Yardım Şöbəsi</vt:lpstr>
      <vt:lpstr>                                 TRİAJ kodları</vt:lpstr>
      <vt:lpstr>                               Triaj</vt:lpstr>
      <vt:lpstr>TRİAJ: HEART Şkalası</vt:lpstr>
      <vt:lpstr>TRİAJ:TİMİ Şkalası</vt:lpstr>
      <vt:lpstr>GRACE  ŞKALASI</vt:lpstr>
      <vt:lpstr>RİSK HESABLANMASI ilə Klinik Qərar</vt:lpstr>
      <vt:lpstr>İlk edəcəyimiz...</vt:lpstr>
      <vt:lpstr>Döş qəfəsində ağrıya ilk yanaşma(tyş)</vt:lpstr>
      <vt:lpstr>Bilməyimiz lazım olan 10 mesaj</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DÖŞ QƏFƏSİNDƏ AĞRI:İLKİN DƏYƏRLƏNDİRMƏ TRİAJ</dc:title>
  <dc:creator>Laman Sadigova</dc:creator>
  <cp:lastModifiedBy>Laman Sadigova</cp:lastModifiedBy>
  <cp:revision>34</cp:revision>
  <dcterms:created xsi:type="dcterms:W3CDTF">2023-01-29T08:20:01Z</dcterms:created>
  <dcterms:modified xsi:type="dcterms:W3CDTF">2023-03-31T17:57:02Z</dcterms:modified>
</cp:coreProperties>
</file>